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62" r:id="rId2"/>
    <p:sldId id="266" r:id="rId3"/>
    <p:sldId id="268" r:id="rId4"/>
    <p:sldId id="267" r:id="rId5"/>
    <p:sldId id="269" r:id="rId6"/>
    <p:sldId id="264" r:id="rId7"/>
    <p:sldId id="293" r:id="rId8"/>
    <p:sldId id="270" r:id="rId9"/>
    <p:sldId id="265" r:id="rId10"/>
    <p:sldId id="271" r:id="rId11"/>
    <p:sldId id="292" r:id="rId12"/>
    <p:sldId id="272" r:id="rId13"/>
    <p:sldId id="256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57" r:id="rId22"/>
    <p:sldId id="258" r:id="rId23"/>
    <p:sldId id="259" r:id="rId24"/>
    <p:sldId id="260" r:id="rId25"/>
    <p:sldId id="261" r:id="rId26"/>
    <p:sldId id="284" r:id="rId27"/>
    <p:sldId id="280" r:id="rId28"/>
    <p:sldId id="281" r:id="rId29"/>
    <p:sldId id="282" r:id="rId30"/>
    <p:sldId id="283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2"/>
    <p:restoredTop sz="94674"/>
  </p:normalViewPr>
  <p:slideViewPr>
    <p:cSldViewPr snapToGrid="0" snapToObjects="1">
      <p:cViewPr varScale="1">
        <p:scale>
          <a:sx n="73" d="100"/>
          <a:sy n="73" d="100"/>
        </p:scale>
        <p:origin x="3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B7DF5-7B14-1F4F-835B-5128B0FCE452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F752F-2C1F-9C49-A85F-07D1CEE1CA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35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原模型有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个卷积层和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个全连接层，将顶层的三个全连接层删除，进行。</a:t>
            </a:r>
            <a:r>
              <a:rPr kumimoji="1" lang="zh-CN" altLang="en" dirty="0"/>
              <a:t>以</a:t>
            </a:r>
            <a:r>
              <a:rPr kumimoji="1" lang="zh-CN" altLang="en-US" dirty="0"/>
              <a:t>适应本任务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F752F-2C1F-9C49-A85F-07D1CEE1CA3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168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原模型有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个卷积层和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个全连接层，将顶层的三个全连接层删除，进行。</a:t>
            </a:r>
            <a:r>
              <a:rPr kumimoji="1" lang="zh-CN" altLang="en" dirty="0"/>
              <a:t>以</a:t>
            </a:r>
            <a:r>
              <a:rPr kumimoji="1" lang="zh-CN" altLang="en-US" dirty="0"/>
              <a:t>适应本任务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F752F-2C1F-9C49-A85F-07D1CEE1CA3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2056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原模型有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个卷积层和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个全连接层，将顶层的三个全连接层删除，进行。</a:t>
            </a:r>
            <a:r>
              <a:rPr kumimoji="1" lang="zh-CN" altLang="en" dirty="0"/>
              <a:t>以</a:t>
            </a:r>
            <a:r>
              <a:rPr kumimoji="1" lang="zh-CN" altLang="en-US" dirty="0"/>
              <a:t>适应本任务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F752F-2C1F-9C49-A85F-07D1CEE1CA3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8748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F752F-2C1F-9C49-A85F-07D1CEE1CA3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4017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原模型有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个卷积层和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个全连接层，将顶层的三个全连接层删除，进行。</a:t>
            </a:r>
            <a:r>
              <a:rPr kumimoji="1" lang="zh-CN" altLang="en" dirty="0"/>
              <a:t>以</a:t>
            </a:r>
            <a:r>
              <a:rPr kumimoji="1" lang="zh-CN" altLang="en-US" dirty="0"/>
              <a:t>适应本任务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F752F-2C1F-9C49-A85F-07D1CEE1CA3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583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原模型有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个卷积层和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个全连接层，将顶层的三个全连接层删除，进行。</a:t>
            </a:r>
            <a:r>
              <a:rPr kumimoji="1" lang="zh-CN" altLang="en" dirty="0"/>
              <a:t>以</a:t>
            </a:r>
            <a:r>
              <a:rPr kumimoji="1" lang="zh-CN" altLang="en-US" dirty="0"/>
              <a:t>适应本任务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F752F-2C1F-9C49-A85F-07D1CEE1CA3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1092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调整精度即降低了训练成本也满足了基本的精度要求。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F752F-2C1F-9C49-A85F-07D1CEE1CA3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7176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E291D-042B-50DB-6BD4-3BE1C59A3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E0B8F50-E755-7874-5B29-FF7B915B9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596A66-0ABE-FC9F-8F8F-30BBBC793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010BB-6D14-4E49-B316-6B9A5F9000D1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A39A16-2F33-E152-7B02-6141498E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AE81EC-6A91-26FF-6C4E-27A61DD0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1AC2-B338-9643-ABE2-7ACA116899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1848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83571-0645-F64D-9160-C5B3ED7A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C46FB3-9428-B605-3F0F-8BD5B350A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2F9469-6026-EA35-04E2-33CA94C7D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010BB-6D14-4E49-B316-6B9A5F9000D1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AD9B32-64D0-5DE4-8A3C-C9E4365F9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06ADF3-3E6C-6708-D3C8-CED96CA4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1AC2-B338-9643-ABE2-7ACA116899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4767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8121426-F81A-9A34-E542-25514CD2A6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B9A5E5-0CC3-DA3B-33A6-42F8D283D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805D5D-A8E4-9951-41A2-625C9F22A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010BB-6D14-4E49-B316-6B9A5F9000D1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2FD61-24D5-2F05-7DFA-E889BC74A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CAC572-34C4-8365-849C-80F75875E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1AC2-B338-9643-ABE2-7ACA116899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842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8F442-804F-05D5-46A5-0A8DFE43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E755DA-4686-AF97-88D7-D1C2A51BC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30AD61-F7DE-A518-41E9-903FB720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010BB-6D14-4E49-B316-6B9A5F9000D1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23F918-19AD-2EFD-C579-9D8B1DA9E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C0F2E7-C259-F723-D275-87D04902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1AC2-B338-9643-ABE2-7ACA116899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3591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A0871-A6F5-5F05-7021-BB5370ADA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7E49F1-E71F-3431-002D-2EC98FBC9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F59A1F-387D-D4AE-56CB-3FA484A7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010BB-6D14-4E49-B316-6B9A5F9000D1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7B83C8-85F7-888F-0A9C-E5BC2003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157F69-B9B1-9BCE-E19F-C73CD830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1AC2-B338-9643-ABE2-7ACA116899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786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AA02E-28EC-A1BA-DD8E-997467CD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0E5D42-0EEE-5F59-8B0C-D6018D78F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A4BB19-E8AA-AC99-EA4B-9CBC21749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96385E-4DDC-918B-06BC-3F42DAE77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010BB-6D14-4E49-B316-6B9A5F9000D1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A35317-25EB-596A-7FF1-3C40545DB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094787-C0DD-4E63-B3DE-1F7E3225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1AC2-B338-9643-ABE2-7ACA116899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1084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B08841-BE8C-9A15-96AC-738716AA3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CD46FF-E751-8AE3-1138-CD33BC4D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1D1621-733D-5E30-8754-5E6445254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1AB0D6-03B9-0BD9-1444-796D2277A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7AB3BD-7742-1B85-1E5C-BA094C6196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0B4759-B946-9DB3-CB5D-8D7E0CA7E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010BB-6D14-4E49-B316-6B9A5F9000D1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F84E5BE-C838-2E20-5B04-267E7004E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30C18B-B9B3-01D4-92EF-D2C5031B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1AC2-B338-9643-ABE2-7ACA116899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797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0506B-86F1-0A1F-1166-5154AF0C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879FDD-2C7F-55D0-6B31-D20658614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010BB-6D14-4E49-B316-6B9A5F9000D1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A2D679-68A6-A829-D6D0-0862366B0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F8C9D8-0605-47A3-D254-DAFE793E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1AC2-B338-9643-ABE2-7ACA116899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6492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72387F6-D7A8-0622-6714-279418BB5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010BB-6D14-4E49-B316-6B9A5F9000D1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EABA38-CBE1-D7AC-5533-4608416BB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C052DE-E01B-0DF6-7DF9-323099CAC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1AC2-B338-9643-ABE2-7ACA116899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337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F16DA-237A-518F-1C4E-63599BD32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D52BC5-F2CC-C96C-55F1-A3319C184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27C84F-CAA6-711F-D83F-6BA0D6368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9F9D12-A3F4-F934-3518-D1290940C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010BB-6D14-4E49-B316-6B9A5F9000D1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9F3721-E4DD-E727-9C22-7586B5EB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1E3DE0-2212-492A-EA76-EF064336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1AC2-B338-9643-ABE2-7ACA116899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0014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2815A-814C-E715-D3AD-F76E6549A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4884AF9-09E4-23A2-0AE4-1D8F49123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D93FFF-7E39-CE32-F2AF-F63899149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673FE0-BA67-920F-41DC-525DDD473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010BB-6D14-4E49-B316-6B9A5F9000D1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C45B59-A0A4-B114-AEDF-4771E3978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BC0693-9EB7-347D-D65C-4A4E110C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1AC2-B338-9643-ABE2-7ACA116899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311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05AB886-5FA9-D120-D61C-BBD83997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12B0A4-FE57-770C-3314-0911B7095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46E8F3-AFD9-2D1F-0120-9F6A972EAF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010BB-6D14-4E49-B316-6B9A5F9000D1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8B2BDC-58DE-3405-DAEF-88C7A2241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4FD2C3-0E8E-4FEF-CDA2-449D83122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01AC2-B338-9643-ABE2-7ACA116899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9200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80446-82E2-6482-AB45-EC074C3B53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kumimoji="1" lang="zh-CN" altLang="en-US" sz="6600" b="1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7FC442-0B75-4C18-42BC-C42D5E78A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7922" y="5876242"/>
            <a:ext cx="6776149" cy="1238187"/>
          </a:xfrm>
        </p:spPr>
        <p:txBody>
          <a:bodyPr>
            <a:norm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谢俊安 林先一 向柳嫒 杨航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8CCD95-8D48-38D0-BEBA-384096B2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30" y="-184662"/>
            <a:ext cx="10792731" cy="649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18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2089A9-2364-C940-B517-3902E6CAD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176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Q6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Find</a:t>
            </a:r>
            <a:r>
              <a:rPr kumimoji="1" lang="zh-CN" altLang="en-US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All the Corners</a:t>
            </a:r>
            <a:r>
              <a:rPr kumimoji="1" lang="zh-CN" altLang="en-US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A*</a:t>
            </a:r>
            <a:r>
              <a:rPr kumimoji="1" lang="zh-CN" altLang="en-US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）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D06E1F4C-928C-FD4A-B8A2-D22AF6CEBCCD}"/>
              </a:ext>
            </a:extLst>
          </p:cNvPr>
          <p:cNvSpPr/>
          <p:nvPr/>
        </p:nvSpPr>
        <p:spPr>
          <a:xfrm>
            <a:off x="7167716" y="1805971"/>
            <a:ext cx="4060373" cy="776651"/>
          </a:xfrm>
          <a:prstGeom prst="roundRect">
            <a:avLst/>
          </a:prstGeom>
          <a:solidFill>
            <a:schemeClr val="tx1">
              <a:alpha val="79616"/>
            </a:schemeClr>
          </a:solidFill>
          <a:ln>
            <a:noFill/>
          </a:ln>
          <a:effectLst>
            <a:softEdge rad="31081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遍历未经过的角落，找到代价最小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的</a:t>
            </a:r>
            <a:r>
              <a:rPr lang="zh-CN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角落，令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它</a:t>
            </a:r>
            <a:r>
              <a:rPr lang="zh-CN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为</a:t>
            </a:r>
            <a:r>
              <a:rPr lang="en-US" altLang="zh-CN" sz="1600" dirty="0" err="1">
                <a:latin typeface="FangSong" panose="02010609060101010101" pitchFamily="49" charset="-122"/>
                <a:ea typeface="FangSong" panose="02010609060101010101" pitchFamily="49" charset="-122"/>
              </a:rPr>
              <a:t>min_con</a:t>
            </a:r>
            <a:endParaRPr lang="zh-CN" altLang="zh-CN" sz="16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43C9CB3-3F95-C548-997D-2A2C05FBBE82}"/>
              </a:ext>
            </a:extLst>
          </p:cNvPr>
          <p:cNvSpPr/>
          <p:nvPr/>
        </p:nvSpPr>
        <p:spPr>
          <a:xfrm>
            <a:off x="7167716" y="3058343"/>
            <a:ext cx="4060373" cy="776651"/>
          </a:xfrm>
          <a:prstGeom prst="roundRect">
            <a:avLst/>
          </a:prstGeom>
          <a:solidFill>
            <a:schemeClr val="dk1">
              <a:alpha val="80000"/>
            </a:schemeClr>
          </a:solidFill>
          <a:effectLst>
            <a:softEdge rad="254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累计代价值作为启发式函数值；当前位置改为</a:t>
            </a:r>
            <a:r>
              <a:rPr lang="en-US" altLang="zh-CN" sz="1600" dirty="0" err="1">
                <a:latin typeface="FangSong" panose="02010609060101010101" pitchFamily="49" charset="-122"/>
                <a:ea typeface="FangSong" panose="02010609060101010101" pitchFamily="49" charset="-122"/>
              </a:rPr>
              <a:t>min_con</a:t>
            </a:r>
            <a:r>
              <a:rPr lang="zh-CN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7E2C242-E8B7-1040-A53D-7687D10E476E}"/>
              </a:ext>
            </a:extLst>
          </p:cNvPr>
          <p:cNvSpPr/>
          <p:nvPr/>
        </p:nvSpPr>
        <p:spPr>
          <a:xfrm>
            <a:off x="7167716" y="4299164"/>
            <a:ext cx="4060373" cy="776650"/>
          </a:xfrm>
          <a:prstGeom prst="roundRect">
            <a:avLst/>
          </a:prstGeom>
          <a:solidFill>
            <a:schemeClr val="dk1">
              <a:alpha val="80000"/>
            </a:schemeClr>
          </a:solidFill>
          <a:effectLst>
            <a:softEdge rad="254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重复（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1</a:t>
            </a:r>
            <a:r>
              <a:rPr lang="zh-CN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）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-</a:t>
            </a:r>
            <a:r>
              <a:rPr lang="zh-CN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（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2</a:t>
            </a:r>
            <a:r>
              <a:rPr lang="zh-CN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）的操作，直到所有角落都经过 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D4CD430E-C6F6-3E49-B5CD-734C3250B21C}"/>
              </a:ext>
            </a:extLst>
          </p:cNvPr>
          <p:cNvSpPr/>
          <p:nvPr/>
        </p:nvSpPr>
        <p:spPr>
          <a:xfrm>
            <a:off x="7167715" y="5539983"/>
            <a:ext cx="4060373" cy="672421"/>
          </a:xfrm>
          <a:prstGeom prst="roundRect">
            <a:avLst/>
          </a:prstGeom>
          <a:solidFill>
            <a:schemeClr val="dk1">
              <a:alpha val="80000"/>
            </a:schemeClr>
          </a:solidFill>
          <a:effectLst>
            <a:softEdge rad="254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返回启发式函数值</a:t>
            </a:r>
          </a:p>
        </p:txBody>
      </p:sp>
      <p:pic>
        <p:nvPicPr>
          <p:cNvPr id="17" name="图片 16" descr="电脑萤幕&#10;&#10;中度可信度描述已自动生成">
            <a:extLst>
              <a:ext uri="{FF2B5EF4-FFF2-40B4-BE49-F238E27FC236}">
                <a16:creationId xmlns:a16="http://schemas.microsoft.com/office/drawing/2014/main" id="{EA61B73C-36EA-C54B-AD7A-0D0DA3F3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916" y="4171469"/>
            <a:ext cx="3205815" cy="2232197"/>
          </a:xfrm>
          <a:prstGeom prst="rect">
            <a:avLst/>
          </a:prstGeom>
        </p:spPr>
      </p:pic>
      <p:sp>
        <p:nvSpPr>
          <p:cNvPr id="24" name="下箭头 23">
            <a:extLst>
              <a:ext uri="{FF2B5EF4-FFF2-40B4-BE49-F238E27FC236}">
                <a16:creationId xmlns:a16="http://schemas.microsoft.com/office/drawing/2014/main" id="{FC87F036-D552-DC43-87EB-8D8F8C823D52}"/>
              </a:ext>
            </a:extLst>
          </p:cNvPr>
          <p:cNvSpPr/>
          <p:nvPr/>
        </p:nvSpPr>
        <p:spPr>
          <a:xfrm>
            <a:off x="8941457" y="2667354"/>
            <a:ext cx="271616" cy="28315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下箭头 26">
            <a:extLst>
              <a:ext uri="{FF2B5EF4-FFF2-40B4-BE49-F238E27FC236}">
                <a16:creationId xmlns:a16="http://schemas.microsoft.com/office/drawing/2014/main" id="{CE925718-E4EF-8B43-A270-38FBD6B5229A}"/>
              </a:ext>
            </a:extLst>
          </p:cNvPr>
          <p:cNvSpPr/>
          <p:nvPr/>
        </p:nvSpPr>
        <p:spPr>
          <a:xfrm>
            <a:off x="8941459" y="3919726"/>
            <a:ext cx="271616" cy="28315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下箭头 27">
            <a:extLst>
              <a:ext uri="{FF2B5EF4-FFF2-40B4-BE49-F238E27FC236}">
                <a16:creationId xmlns:a16="http://schemas.microsoft.com/office/drawing/2014/main" id="{FB35BDE9-A993-DB44-9DCC-DD8D7C03A252}"/>
              </a:ext>
            </a:extLst>
          </p:cNvPr>
          <p:cNvSpPr/>
          <p:nvPr/>
        </p:nvSpPr>
        <p:spPr>
          <a:xfrm>
            <a:off x="8941459" y="5166321"/>
            <a:ext cx="271616" cy="28315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6273A66D-9046-E648-B518-8981A42DA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11" y="1802637"/>
            <a:ext cx="5481134" cy="2157022"/>
          </a:xfrm>
          <a:prstGeom prst="rect">
            <a:avLst/>
          </a:prstGeom>
          <a:effectLst>
            <a:softEdge rad="43939"/>
          </a:effectLst>
        </p:spPr>
      </p:pic>
      <p:pic>
        <p:nvPicPr>
          <p:cNvPr id="31" name="图片 30" descr="手机屏幕的截图&#10;&#10;描述已自动生成">
            <a:extLst>
              <a:ext uri="{FF2B5EF4-FFF2-40B4-BE49-F238E27FC236}">
                <a16:creationId xmlns:a16="http://schemas.microsoft.com/office/drawing/2014/main" id="{7BA211F6-4F61-FC47-8BDD-0B0EB376F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02" y="4171099"/>
            <a:ext cx="3205815" cy="22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56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2089A9-2364-C940-B517-3902E6CAD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90" y="239488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Q7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吃掉所有豆子（</a:t>
            </a:r>
            <a:r>
              <a:rPr kumimoji="1" lang="en-US" altLang="zh-CN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A*</a:t>
            </a:r>
            <a:r>
              <a:rPr kumimoji="1" lang="zh-CN" altLang="en-US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）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BEE217-4361-483D-CF80-1D9333B85514}"/>
              </a:ext>
            </a:extLst>
          </p:cNvPr>
          <p:cNvSpPr txBox="1"/>
          <p:nvPr/>
        </p:nvSpPr>
        <p:spPr>
          <a:xfrm>
            <a:off x="453190" y="1565051"/>
            <a:ext cx="82704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启发式函数</a:t>
            </a: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）</a:t>
            </a:r>
            <a:endParaRPr kumimoji="1" lang="en-US" altLang="zh-CN" sz="2400" dirty="0">
              <a:latin typeface="FangSong" panose="02010609060101010101" pitchFamily="49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FangSong" panose="02010609060101010101" pitchFamily="49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* </a:t>
            </a: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&amp; Dijkstra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FangSong" panose="02010609060101010101" pitchFamily="49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下界要求，单调性要求</a:t>
            </a:r>
            <a:endParaRPr kumimoji="1" lang="en-US" altLang="zh-CN" sz="2400" dirty="0">
              <a:latin typeface="FangSong" panose="02010609060101010101" pitchFamily="49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FangSong" panose="02010609060101010101" pitchFamily="49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最近食物 </a:t>
            </a: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最远食物  </a:t>
            </a: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kumimoji="1" lang="en-US" altLang="zh-CN" sz="2400" dirty="0" err="1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CrowFLies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直线平方距离</a:t>
            </a: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FangSong" panose="02010609060101010101" pitchFamily="49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 err="1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mazeDistance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（）：</a:t>
            </a: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BFS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FangSong" panose="02010609060101010101" pitchFamily="49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曼哈顿距离</a:t>
            </a:r>
            <a:endParaRPr kumimoji="1" lang="en-US" altLang="zh-CN" sz="2400" dirty="0">
              <a:latin typeface="FangSong" panose="02010609060101010101" pitchFamily="49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FangSong" panose="02010609060101010101" pitchFamily="49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算法效率、拓展节点</a:t>
            </a:r>
            <a:endParaRPr kumimoji="1" lang="en-US" altLang="zh-CN" sz="2400" dirty="0">
              <a:latin typeface="FangSong" panose="02010609060101010101" pitchFamily="49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sz="2400" dirty="0">
              <a:latin typeface="FangSong" panose="02010609060101010101" pitchFamily="49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E542B1-20B1-4ADA-52B3-A6B679A7B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408" y="239488"/>
            <a:ext cx="4939823" cy="285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34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C3F66-51DF-4AA0-AC2E-4B902C82C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11125"/>
            <a:ext cx="1879600" cy="1120775"/>
          </a:xfrm>
        </p:spPr>
        <p:txBody>
          <a:bodyPr/>
          <a:lstStyle/>
          <a:p>
            <a:r>
              <a:rPr lang="en-US" altLang="zh-CN" dirty="0"/>
              <a:t>Q8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E2CE34-B78D-4327-959E-BFDBF2FD0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358900"/>
            <a:ext cx="7835900" cy="4711699"/>
          </a:xfrm>
        </p:spPr>
        <p:txBody>
          <a:bodyPr>
            <a:normAutofit/>
          </a:bodyPr>
          <a:lstStyle/>
          <a:p>
            <a:r>
              <a:rPr lang="zh-CN" altLang="en-US" dirty="0"/>
              <a:t>所用代理：</a:t>
            </a:r>
            <a:r>
              <a:rPr lang="en-US" altLang="zh-CN" dirty="0" err="1"/>
              <a:t>ClosestDotSearchAgent</a:t>
            </a:r>
            <a:endParaRPr lang="en-US" altLang="zh-CN" dirty="0"/>
          </a:p>
          <a:p>
            <a:r>
              <a:rPr lang="zh-CN" altLang="en-US" dirty="0"/>
              <a:t>流程：</a:t>
            </a:r>
            <a:endParaRPr lang="en-US" altLang="zh-CN" dirty="0"/>
          </a:p>
          <a:p>
            <a:r>
              <a:rPr lang="zh-CN" altLang="en-US" dirty="0"/>
              <a:t>当前地图上未被吃过的食物数大于</a:t>
            </a:r>
            <a:r>
              <a:rPr lang="en-US" altLang="zh-CN" dirty="0"/>
              <a:t>0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将离当前位置最近的食物作为当前的目标点</a:t>
            </a:r>
            <a:endParaRPr lang="en-US" altLang="zh-CN" dirty="0"/>
          </a:p>
          <a:p>
            <a:pPr lvl="1"/>
            <a:r>
              <a:rPr lang="zh-CN" altLang="en-US" dirty="0"/>
              <a:t>调用某一搜索策略到达目标点</a:t>
            </a:r>
            <a:r>
              <a:rPr lang="en-US" altLang="zh-CN" dirty="0"/>
              <a:t>(A*</a:t>
            </a:r>
            <a:r>
              <a:rPr lang="zh-CN" altLang="en-US" dirty="0"/>
              <a:t>、</a:t>
            </a:r>
            <a:r>
              <a:rPr lang="en-US" altLang="zh-CN" dirty="0"/>
              <a:t>BFS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每一次移动都需要更新当前的目标点（可能由于障碍物离目标点越来越远，那么需要更换目标点</a:t>
            </a:r>
            <a:endParaRPr lang="en-US" altLang="zh-CN" dirty="0"/>
          </a:p>
          <a:p>
            <a:pPr lvl="1"/>
            <a:r>
              <a:rPr lang="zh-CN" altLang="en-US" dirty="0"/>
              <a:t>由于每到一个新的点都会判断是否为目标点，因此将更新当前目标点的操作放在</a:t>
            </a:r>
            <a:r>
              <a:rPr lang="en-US" altLang="zh-CN" dirty="0" err="1"/>
              <a:t>isGoalState</a:t>
            </a:r>
            <a:r>
              <a:rPr lang="en-US" altLang="zh-CN" dirty="0"/>
              <a:t>()</a:t>
            </a:r>
            <a:r>
              <a:rPr lang="zh-CN" altLang="en-US" dirty="0"/>
              <a:t>中</a:t>
            </a:r>
            <a:endParaRPr lang="en-US" altLang="zh-CN" dirty="0"/>
          </a:p>
          <a:p>
            <a:pPr lvl="1"/>
            <a:r>
              <a:rPr lang="zh-CN" altLang="en-US" dirty="0"/>
              <a:t>利用曼哈顿距离来代表两点之间的距离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6A317B-1867-4EDD-9CD9-AEEDA3DD7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334" y="138746"/>
            <a:ext cx="4479190" cy="6719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900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80446-82E2-6482-AB45-EC074C3B53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6600" b="1" dirty="0">
                <a:latin typeface="FangSong" panose="02010609060101010101" pitchFamily="49" charset="-122"/>
                <a:ea typeface="FangSong" panose="02010609060101010101" pitchFamily="49" charset="-122"/>
              </a:rPr>
              <a:t>花卉识别实验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7FC442-0B75-4C18-42BC-C42D5E78A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0010"/>
            <a:ext cx="9144000" cy="1655762"/>
          </a:xfrm>
        </p:spPr>
        <p:txBody>
          <a:bodyPr/>
          <a:lstStyle/>
          <a:p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8257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67212-3E69-03C2-6C08-FF82CF657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586" y="955348"/>
            <a:ext cx="2593369" cy="49473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5400" b="1" dirty="0">
                <a:latin typeface="FangSong" panose="02010609060101010101" pitchFamily="49" charset="-122"/>
                <a:ea typeface="FangSong" panose="02010609060101010101" pitchFamily="49" charset="-122"/>
              </a:rPr>
              <a:t>任</a:t>
            </a:r>
            <a:br>
              <a:rPr kumimoji="1" lang="en-US" altLang="zh-CN" sz="5400" b="1" dirty="0"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1" lang="zh-CN" altLang="en-US" sz="5400" b="1" dirty="0">
                <a:latin typeface="FangSong" panose="02010609060101010101" pitchFamily="49" charset="-122"/>
                <a:ea typeface="FangSong" panose="02010609060101010101" pitchFamily="49" charset="-122"/>
              </a:rPr>
              <a:t>务</a:t>
            </a:r>
            <a:br>
              <a:rPr kumimoji="1" lang="en-US" altLang="zh-CN" sz="5400" b="1" dirty="0"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1" lang="zh-CN" altLang="en-US" sz="5400" b="1" dirty="0">
                <a:latin typeface="FangSong" panose="02010609060101010101" pitchFamily="49" charset="-122"/>
                <a:ea typeface="FangSong" panose="02010609060101010101" pitchFamily="49" charset="-122"/>
              </a:rPr>
              <a:t>分</a:t>
            </a:r>
            <a:br>
              <a:rPr kumimoji="1" lang="en-US" altLang="zh-CN" sz="5400" b="1" dirty="0"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1" lang="zh-CN" altLang="en-US" sz="5400" b="1" dirty="0">
                <a:latin typeface="FangSong" panose="02010609060101010101" pitchFamily="49" charset="-122"/>
                <a:ea typeface="FangSong" panose="02010609060101010101" pitchFamily="49" charset="-122"/>
              </a:rPr>
              <a:t>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E6C24F-282F-3C72-1485-6AE37E948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792" y="1507002"/>
            <a:ext cx="9895113" cy="415221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杨航       </a:t>
            </a:r>
            <a:r>
              <a:rPr kumimoji="1" lang="en-US" altLang="zh-CN" dirty="0" err="1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PyTorch</a:t>
            </a:r>
            <a:endParaRPr kumimoji="1" lang="en-US" altLang="zh-CN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kumimoji="1" lang="zh-CN" altLang="en-US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林先一    </a:t>
            </a:r>
            <a:r>
              <a:rPr kumimoji="1" lang="en-US" altLang="zh-CN" dirty="0" err="1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MindSpore</a:t>
            </a:r>
            <a:endParaRPr kumimoji="1" lang="en-US" altLang="zh-CN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kumimoji="1" lang="zh-CN" altLang="en-US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向柳嫒   </a:t>
            </a:r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TensorFlow</a:t>
            </a:r>
          </a:p>
          <a:p>
            <a:pPr>
              <a:lnSpc>
                <a:spcPct val="200000"/>
              </a:lnSpc>
            </a:pPr>
            <a:r>
              <a:rPr kumimoji="1" lang="zh-CN" altLang="en-US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谢俊安   </a:t>
            </a:r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TensorFlow</a:t>
            </a:r>
            <a:r>
              <a:rPr kumimoji="1" lang="zh-CN" altLang="en-US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上流行模型的对比</a:t>
            </a:r>
            <a:endParaRPr kumimoji="1" lang="en-US" altLang="zh-CN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buNone/>
            </a:pPr>
            <a:endParaRPr kumimoji="1" lang="zh-CN" altLang="en-US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886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80446-82E2-6482-AB45-EC074C3B53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66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TensorFlow</a:t>
            </a:r>
            <a:endParaRPr kumimoji="1" lang="zh-CN" altLang="en-US" sz="6600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7FC442-0B75-4C18-42BC-C42D5E78A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0010"/>
            <a:ext cx="9144000" cy="1655762"/>
          </a:xfrm>
        </p:spPr>
        <p:txBody>
          <a:bodyPr/>
          <a:lstStyle/>
          <a:p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3654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977C8-B63F-504A-BD80-4E2BB313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1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zh-CN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kumimoji="1" lang="zh-CN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9AFA7C-14F0-1541-A209-6DAFC9F11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940"/>
            <a:ext cx="10515600" cy="4703832"/>
          </a:xfrm>
          <a:solidFill>
            <a:schemeClr val="bg2">
              <a:lumMod val="90000"/>
              <a:alpha val="26209"/>
            </a:schemeClr>
          </a:solidFill>
          <a:effectLst>
            <a:softEdge rad="49659"/>
          </a:effectLst>
        </p:spPr>
        <p:txBody>
          <a:bodyPr lIns="288000" tIns="288000" rIns="288000" bIns="288000">
            <a:normAutofit/>
          </a:bodyPr>
          <a:lstStyle/>
          <a:p>
            <a:pPr marL="0" indent="0">
              <a:buNone/>
            </a:pPr>
            <a:r>
              <a:rPr lang="zh-CN" altLang="zh-CN" sz="2200" b="1" dirty="0">
                <a:latin typeface="FangSong" panose="02010609060101010101" pitchFamily="49" charset="-122"/>
                <a:ea typeface="FangSong" panose="02010609060101010101" pitchFamily="49" charset="-122"/>
              </a:rPr>
              <a:t>卷积层：</a:t>
            </a:r>
            <a:r>
              <a:rPr lang="zh-CN" altLang="zh-CN" sz="2200" dirty="0">
                <a:latin typeface="FangSong" panose="02010609060101010101" pitchFamily="49" charset="-122"/>
                <a:ea typeface="FangSong" panose="02010609060101010101" pitchFamily="49" charset="-122"/>
              </a:rPr>
              <a:t>提取输入的不同特征。卷积核尺寸为</a:t>
            </a:r>
            <a:r>
              <a:rPr lang="en-US" altLang="zh-CN" sz="2200" dirty="0">
                <a:latin typeface="FangSong" panose="02010609060101010101" pitchFamily="49" charset="-122"/>
                <a:ea typeface="FangSong" panose="02010609060101010101" pitchFamily="49" charset="-122"/>
              </a:rPr>
              <a:t>3*3</a:t>
            </a:r>
            <a:r>
              <a:rPr lang="zh-CN" altLang="zh-CN" sz="2200" dirty="0">
                <a:latin typeface="FangSong" panose="02010609060101010101" pitchFamily="49" charset="-122"/>
                <a:ea typeface="FangSong" panose="02010609060101010101" pitchFamily="49" charset="-122"/>
              </a:rPr>
              <a:t>，激活函数为</a:t>
            </a:r>
            <a:r>
              <a:rPr lang="en-US" altLang="zh-CN" sz="2200" dirty="0" err="1">
                <a:latin typeface="FangSong" panose="02010609060101010101" pitchFamily="49" charset="-122"/>
                <a:ea typeface="FangSong" panose="02010609060101010101" pitchFamily="49" charset="-122"/>
              </a:rPr>
              <a:t>relu</a:t>
            </a:r>
            <a:r>
              <a:rPr lang="zh-CN" altLang="zh-CN" sz="2200" dirty="0">
                <a:latin typeface="FangSong" panose="02010609060101010101" pitchFamily="49" charset="-122"/>
                <a:ea typeface="FangSong" panose="02010609060101010101" pitchFamily="49" charset="-122"/>
              </a:rPr>
              <a:t>（加入非线性因素，提高对模型的表达能力）</a:t>
            </a:r>
            <a:endParaRPr lang="en-US" altLang="zh-CN" sz="22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endParaRPr lang="zh-CN" altLang="zh-CN" sz="22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buNone/>
            </a:pPr>
            <a:r>
              <a:rPr lang="zh-CN" altLang="zh-CN" sz="2200" b="1" dirty="0">
                <a:latin typeface="FangSong" panose="02010609060101010101" pitchFamily="49" charset="-122"/>
                <a:ea typeface="FangSong" panose="02010609060101010101" pitchFamily="49" charset="-122"/>
              </a:rPr>
              <a:t>池化层：</a:t>
            </a:r>
            <a:r>
              <a:rPr lang="zh-CN" altLang="zh-CN" sz="2200" dirty="0">
                <a:latin typeface="FangSong" panose="02010609060101010101" pitchFamily="49" charset="-122"/>
                <a:ea typeface="FangSong" panose="02010609060101010101" pitchFamily="49" charset="-122"/>
              </a:rPr>
              <a:t>降低维度，缩减模型大小，提高计算速度。池化窗口尺寸：</a:t>
            </a:r>
            <a:r>
              <a:rPr lang="en-US" altLang="zh-CN" sz="2200" dirty="0">
                <a:latin typeface="FangSong" panose="02010609060101010101" pitchFamily="49" charset="-122"/>
                <a:ea typeface="FangSong" panose="02010609060101010101" pitchFamily="49" charset="-122"/>
              </a:rPr>
              <a:t>2*2</a:t>
            </a:r>
          </a:p>
          <a:p>
            <a:endParaRPr lang="en-US" altLang="zh-CN" sz="22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200" b="1" dirty="0">
                <a:latin typeface="FangSong" panose="02010609060101010101" pitchFamily="49" charset="-122"/>
                <a:ea typeface="FangSong" panose="02010609060101010101" pitchFamily="49" charset="-122"/>
              </a:rPr>
              <a:t>Flatten</a:t>
            </a:r>
            <a:r>
              <a:rPr lang="zh-CN" altLang="zh-CN" sz="2200" b="1" dirty="0">
                <a:latin typeface="FangSong" panose="02010609060101010101" pitchFamily="49" charset="-122"/>
                <a:ea typeface="FangSong" panose="02010609060101010101" pitchFamily="49" charset="-122"/>
              </a:rPr>
              <a:t>层</a:t>
            </a:r>
            <a:r>
              <a:rPr lang="zh-CN" altLang="en-US" sz="2200" b="1" dirty="0">
                <a:latin typeface="FangSong" panose="02010609060101010101" pitchFamily="49" charset="-122"/>
                <a:ea typeface="FangSong" panose="02010609060101010101" pitchFamily="49" charset="-122"/>
              </a:rPr>
              <a:t>：</a:t>
            </a:r>
            <a:r>
              <a:rPr lang="zh-CN" altLang="zh-CN" sz="2200" dirty="0">
                <a:latin typeface="FangSong" panose="02010609060101010101" pitchFamily="49" charset="-122"/>
                <a:ea typeface="FangSong" panose="02010609060101010101" pitchFamily="49" charset="-122"/>
              </a:rPr>
              <a:t>连接卷积层与全连接层</a:t>
            </a:r>
            <a:endParaRPr lang="en-US" altLang="zh-CN" sz="22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endParaRPr lang="en-US" altLang="zh-CN" sz="22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lvl="0" indent="0">
              <a:buNone/>
            </a:pPr>
            <a:r>
              <a:rPr lang="zh-CN" altLang="zh-CN" sz="2200" b="1" dirty="0">
                <a:latin typeface="FangSong" panose="02010609060101010101" pitchFamily="49" charset="-122"/>
                <a:ea typeface="FangSong" panose="02010609060101010101" pitchFamily="49" charset="-122"/>
              </a:rPr>
              <a:t>全连接层</a:t>
            </a:r>
            <a:r>
              <a:rPr lang="zh-CN" altLang="en-US" sz="2200" b="1" dirty="0">
                <a:latin typeface="FangSong" panose="02010609060101010101" pitchFamily="49" charset="-122"/>
                <a:ea typeface="FangSong" panose="02010609060101010101" pitchFamily="49" charset="-122"/>
              </a:rPr>
              <a:t>：</a:t>
            </a:r>
            <a:r>
              <a:rPr lang="zh-CN" altLang="zh-CN" sz="2200" dirty="0">
                <a:latin typeface="FangSong" panose="02010609060101010101" pitchFamily="49" charset="-122"/>
                <a:ea typeface="FangSong" panose="02010609060101010101" pitchFamily="49" charset="-122"/>
              </a:rPr>
              <a:t>转化成一维的向量，输出维度为</a:t>
            </a:r>
            <a:r>
              <a:rPr lang="en-US" altLang="zh-CN" sz="2200" dirty="0">
                <a:latin typeface="FangSong" panose="02010609060101010101" pitchFamily="49" charset="-122"/>
                <a:ea typeface="FangSong" panose="02010609060101010101" pitchFamily="49" charset="-122"/>
              </a:rPr>
              <a:t>128</a:t>
            </a:r>
            <a:r>
              <a:rPr lang="zh-CN" altLang="zh-CN" sz="2200" dirty="0"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endParaRPr lang="en-US" altLang="zh-CN" sz="2200" dirty="0">
              <a:effectLst/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lvl="0"/>
            <a:endParaRPr lang="en-US" altLang="zh-CN" sz="2200" dirty="0">
              <a:effectLst/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lvl="0" indent="0">
              <a:buNone/>
            </a:pPr>
            <a:r>
              <a:rPr lang="zh-CN" altLang="zh-CN" sz="2200" b="1" dirty="0">
                <a:latin typeface="FangSong" panose="02010609060101010101" pitchFamily="49" charset="-122"/>
                <a:ea typeface="FangSong" panose="02010609060101010101" pitchFamily="49" charset="-122"/>
              </a:rPr>
              <a:t>输出层</a:t>
            </a:r>
            <a:r>
              <a:rPr lang="zh-CN" altLang="en-US" sz="2200" b="1" dirty="0">
                <a:latin typeface="FangSong" panose="02010609060101010101" pitchFamily="49" charset="-122"/>
                <a:ea typeface="FangSong" panose="02010609060101010101" pitchFamily="49" charset="-122"/>
              </a:rPr>
              <a:t>：</a:t>
            </a:r>
            <a:r>
              <a:rPr lang="zh-CN" altLang="zh-CN" sz="2200" dirty="0">
                <a:latin typeface="FangSong" panose="02010609060101010101" pitchFamily="49" charset="-122"/>
                <a:ea typeface="FangSong" panose="02010609060101010101" pitchFamily="49" charset="-122"/>
              </a:rPr>
              <a:t>输出预期结果</a:t>
            </a:r>
            <a:r>
              <a:rPr lang="zh-CN" altLang="en-US" sz="2200" dirty="0">
                <a:latin typeface="FangSong" panose="02010609060101010101" pitchFamily="49" charset="-122"/>
                <a:ea typeface="FangSong" panose="02010609060101010101" pitchFamily="49" charset="-122"/>
              </a:rPr>
              <a:t>。</a:t>
            </a:r>
            <a:r>
              <a:rPr lang="zh-CN" altLang="zh-CN" sz="2200" dirty="0">
                <a:latin typeface="FangSong" panose="02010609060101010101" pitchFamily="49" charset="-122"/>
                <a:ea typeface="FangSong" panose="02010609060101010101" pitchFamily="49" charset="-122"/>
              </a:rPr>
              <a:t>参数为花卉类别数：</a:t>
            </a:r>
            <a:r>
              <a:rPr lang="en-US" altLang="zh-CN" sz="2200" dirty="0">
                <a:latin typeface="FangSong" panose="02010609060101010101" pitchFamily="49" charset="-122"/>
                <a:ea typeface="FangSong" panose="02010609060101010101" pitchFamily="49" charset="-122"/>
              </a:rPr>
              <a:t>6</a:t>
            </a:r>
            <a:endParaRPr lang="zh-CN" altLang="zh-CN" sz="22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lvl="0"/>
            <a:endParaRPr lang="zh-CN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endParaRPr lang="zh-CN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endParaRPr lang="zh-CN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8664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992832-D741-EA45-A081-485CFB3B9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402302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kumimoji="1"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-CNN</a:t>
            </a:r>
          </a:p>
        </p:txBody>
      </p:sp>
      <p:pic>
        <p:nvPicPr>
          <p:cNvPr id="12" name="图片 11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EBBBC589-31A6-EB47-8781-17BC11261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8" y="2808966"/>
            <a:ext cx="4974336" cy="3158702"/>
          </a:xfrm>
          <a:prstGeom prst="rect">
            <a:avLst/>
          </a:prstGeom>
        </p:spPr>
      </p:pic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57DE9ECC-BDBC-2F45-8BC0-7252D7654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16" y="3227900"/>
            <a:ext cx="4974336" cy="232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30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1E49E-27E4-AE46-A49D-B0B824957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56" y="539743"/>
            <a:ext cx="9795638" cy="8746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&amp; Loss</a:t>
            </a:r>
            <a:endParaRPr kumimoji="1" lang="en-US" altLang="zh-CN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6319C83F-949A-9041-A536-32CB50557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59" y="2142867"/>
            <a:ext cx="4844609" cy="4154252"/>
          </a:xfrm>
          <a:prstGeom prst="rect">
            <a:avLst/>
          </a:prstGeom>
        </p:spPr>
      </p:pic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F39BDA27-BBEE-414B-9D5F-603107B32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622" y="2142867"/>
            <a:ext cx="4897819" cy="417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82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99486-CFD1-5A44-9F44-2836571DE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5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AD0E4EC4-B5F1-2042-83ED-C4690B762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3115505"/>
            <a:ext cx="5828261" cy="3030695"/>
          </a:xfrm>
          <a:prstGeom prst="rect">
            <a:avLst/>
          </a:prstGeom>
        </p:spPr>
      </p:pic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5FF65D75-A5AE-4D49-A18C-41FDD4D85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15505"/>
            <a:ext cx="6005798" cy="2813347"/>
          </a:xfrm>
          <a:prstGeom prst="rect">
            <a:avLst/>
          </a:prstGeom>
        </p:spPr>
      </p:pic>
      <p:sp>
        <p:nvSpPr>
          <p:cNvPr id="111" name="内容占位符 2">
            <a:extLst>
              <a:ext uri="{FF2B5EF4-FFF2-40B4-BE49-F238E27FC236}">
                <a16:creationId xmlns:a16="http://schemas.microsoft.com/office/drawing/2014/main" id="{8CBA22DF-5D12-3647-8D97-BAA53F5AC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504" y="2074902"/>
            <a:ext cx="10483941" cy="6186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zh-CN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平均准确率达到</a:t>
            </a:r>
            <a:r>
              <a:rPr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70%</a:t>
            </a:r>
            <a:r>
              <a:rPr lang="zh-CN" altLang="zh-CN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左右，</a:t>
            </a:r>
            <a:r>
              <a:rPr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loss</a:t>
            </a:r>
            <a:r>
              <a:rPr lang="zh-CN" altLang="zh-CN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值</a:t>
            </a:r>
            <a:r>
              <a:rPr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1.3</a:t>
            </a:r>
            <a:r>
              <a:rPr lang="zh-CN" altLang="zh-CN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左右</a:t>
            </a:r>
          </a:p>
        </p:txBody>
      </p:sp>
    </p:spTree>
    <p:extLst>
      <p:ext uri="{BB962C8B-B14F-4D97-AF65-F5344CB8AC3E}">
        <p14:creationId xmlns:p14="http://schemas.microsoft.com/office/powerpoint/2010/main" val="2954847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80446-82E2-6482-AB45-EC074C3B53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66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Pacman</a:t>
            </a:r>
            <a:endParaRPr kumimoji="1" lang="zh-CN" altLang="en-US" sz="6600" b="1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7FC442-0B75-4C18-42BC-C42D5E78A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0010"/>
            <a:ext cx="9144000" cy="1655762"/>
          </a:xfrm>
        </p:spPr>
        <p:txBody>
          <a:bodyPr/>
          <a:lstStyle/>
          <a:p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2494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80446-82E2-6482-AB45-EC074C3B53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66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TensorFlow</a:t>
            </a:r>
            <a:endParaRPr kumimoji="1" lang="zh-CN" altLang="en-US" sz="6600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7FC442-0B75-4C18-42BC-C42D5E78A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0010"/>
            <a:ext cx="9144000" cy="1655762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VGG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模型对比</a:t>
            </a:r>
          </a:p>
        </p:txBody>
      </p:sp>
    </p:spTree>
    <p:extLst>
      <p:ext uri="{BB962C8B-B14F-4D97-AF65-F5344CB8AC3E}">
        <p14:creationId xmlns:p14="http://schemas.microsoft.com/office/powerpoint/2010/main" val="4124635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67212-3E69-03C2-6C08-FF82CF65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模型设计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E6C24F-282F-3C72-1485-6AE37E948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686" y="2024743"/>
            <a:ext cx="9895113" cy="415221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VGG16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网络架构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+</a:t>
            </a:r>
            <a:r>
              <a:rPr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ImageNet</a:t>
            </a:r>
            <a:r>
              <a:rPr lang="zh-CN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预训练网络</a:t>
            </a:r>
            <a:r>
              <a:rPr lang="zh-CN" altLang="zh-CN" dirty="0"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endParaRPr lang="en-US" altLang="zh-CN" dirty="0">
              <a:effectLst/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kumimoji="1" lang="en" altLang="zh-CN" dirty="0" err="1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inetune</a:t>
            </a:r>
            <a:r>
              <a:rPr kumimoji="1" lang="zh-CN" altLang="en" dirty="0">
                <a:latin typeface="FangSong" panose="02010609060101010101" pitchFamily="49" charset="-122"/>
                <a:ea typeface="FangSong" panose="02010609060101010101" pitchFamily="49" charset="-122"/>
              </a:rPr>
              <a:t>以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适应本任务</a:t>
            </a: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L2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正则化</a:t>
            </a: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>
              <a:lnSpc>
                <a:spcPct val="200000"/>
              </a:lnSpc>
            </a:pPr>
            <a:endParaRPr kumimoji="1" lang="zh-CN" altLang="en-US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3171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70559-17C6-297E-3901-954FBE9ED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217390"/>
            <a:ext cx="6140154" cy="1454944"/>
          </a:xfrm>
        </p:spPr>
        <p:txBody>
          <a:bodyPr>
            <a:noAutofit/>
          </a:bodyPr>
          <a:lstStyle/>
          <a:p>
            <a:r>
              <a:rPr kumimoji="1" lang="en-US" altLang="zh-CN" sz="48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VGG16</a:t>
            </a:r>
            <a:r>
              <a:rPr kumimoji="1" lang="zh-CN" altLang="en-US" sz="48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迁移学习</a:t>
            </a:r>
            <a:br>
              <a:rPr kumimoji="1" lang="en-US" altLang="zh-CN" sz="48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</a:br>
            <a:endParaRPr kumimoji="1" lang="zh-CN" altLang="en-US" sz="4800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B93BFB8-742C-E6DB-BD5B-4AAD604D9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72" y="1824734"/>
            <a:ext cx="7232624" cy="4467209"/>
          </a:xfrm>
          <a:prstGeom prst="rect">
            <a:avLst/>
          </a:prstGeom>
          <a:effectLst>
            <a:outerShdw blurRad="376489" dist="390828" dir="3900000" sx="89000" sy="89000" algn="ctr" rotWithShape="0">
              <a:srgbClr val="000000">
                <a:alpha val="18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5DC547A-5E17-0EC2-F339-551CA1D21F6D}"/>
              </a:ext>
            </a:extLst>
          </p:cNvPr>
          <p:cNvSpPr txBox="1"/>
          <p:nvPr/>
        </p:nvSpPr>
        <p:spPr>
          <a:xfrm>
            <a:off x="7543799" y="2482449"/>
            <a:ext cx="43978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16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层</a:t>
            </a:r>
            <a:endParaRPr kumimoji="1" lang="en-US" altLang="zh-CN" sz="2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endParaRPr kumimoji="1" lang="en-US" altLang="zh-CN" sz="2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2014ImageNet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分类任务第二，定位任务第一</a:t>
            </a:r>
            <a:endParaRPr kumimoji="1" lang="en-US" altLang="zh-CN" sz="2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5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个卷积层和</a:t>
            </a: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3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个全连接层</a:t>
            </a:r>
            <a:endParaRPr kumimoji="1" lang="en-US" altLang="zh-CN" sz="2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多个 </a:t>
            </a: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3×3 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卷积</a:t>
            </a:r>
          </a:p>
        </p:txBody>
      </p:sp>
    </p:spTree>
    <p:extLst>
      <p:ext uri="{BB962C8B-B14F-4D97-AF65-F5344CB8AC3E}">
        <p14:creationId xmlns:p14="http://schemas.microsoft.com/office/powerpoint/2010/main" val="651511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FE3D1-8E83-3D12-DDB8-3EC0DDC4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Finetune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53202B-E176-8415-0434-FF278B10E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三个顶层全连接网络删除，并进行微调以适应本任务；</a:t>
            </a: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将模型默认输入尺寸从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224</a:t>
            </a:r>
            <a:r>
              <a:rPr kumimoji="1" lang="en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x224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调整为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100*100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；</a:t>
            </a: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Epoch=80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，观察模型收敛稳定性；</a:t>
            </a: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增大学习率</a:t>
            </a:r>
            <a:r>
              <a:rPr kumimoji="1" lang="en-US" altLang="zh-CN" dirty="0" err="1">
                <a:latin typeface="FangSong" panose="02010609060101010101" pitchFamily="49" charset="-122"/>
                <a:ea typeface="FangSong" panose="02010609060101010101" pitchFamily="49" charset="-122"/>
              </a:rPr>
              <a:t>lr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=0.01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，以提高泛化能力，减小迭代次数。</a:t>
            </a:r>
          </a:p>
        </p:txBody>
      </p:sp>
    </p:spTree>
    <p:extLst>
      <p:ext uri="{BB962C8B-B14F-4D97-AF65-F5344CB8AC3E}">
        <p14:creationId xmlns:p14="http://schemas.microsoft.com/office/powerpoint/2010/main" val="3024638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E1D6D-4992-CA3B-37EF-E1FE37B0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124845"/>
            <a:ext cx="10515600" cy="1325563"/>
          </a:xfrm>
        </p:spPr>
        <p:txBody>
          <a:bodyPr/>
          <a:lstStyle/>
          <a:p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超参数调整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23A095D-622A-1DE9-7FA2-A69B8E7EC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45" y="1697767"/>
            <a:ext cx="4724438" cy="3578789"/>
          </a:xfrm>
          <a:prstGeom prst="rect">
            <a:avLst/>
          </a:prstGeom>
          <a:effectLst>
            <a:outerShdw blurRad="219392" dist="38100" dir="2700000" algn="tl" rotWithShape="0">
              <a:prstClr val="black">
                <a:alpha val="30044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3B20FFF-FB63-E87A-23C9-2EB2DAF51BE6}"/>
              </a:ext>
            </a:extLst>
          </p:cNvPr>
          <p:cNvSpPr txBox="1"/>
          <p:nvPr/>
        </p:nvSpPr>
        <p:spPr>
          <a:xfrm>
            <a:off x="1494611" y="547028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越训练效果越差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EC898311-5B2E-F37E-1090-B8D147715830}"/>
              </a:ext>
            </a:extLst>
          </p:cNvPr>
          <p:cNvCxnSpPr>
            <a:cxnSpLocks/>
          </p:cNvCxnSpPr>
          <p:nvPr/>
        </p:nvCxnSpPr>
        <p:spPr>
          <a:xfrm>
            <a:off x="5235389" y="3535716"/>
            <a:ext cx="1996142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926B9EE-987A-9975-ED47-89CBBFF5688B}"/>
              </a:ext>
            </a:extLst>
          </p:cNvPr>
          <p:cNvSpPr txBox="1"/>
          <p:nvPr/>
        </p:nvSpPr>
        <p:spPr>
          <a:xfrm>
            <a:off x="5176158" y="3026485"/>
            <a:ext cx="203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提升样本图像像素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C30FD97-8460-E9B7-6472-D02B9A404D88}"/>
              </a:ext>
            </a:extLst>
          </p:cNvPr>
          <p:cNvSpPr txBox="1"/>
          <p:nvPr/>
        </p:nvSpPr>
        <p:spPr>
          <a:xfrm>
            <a:off x="5235389" y="3675616"/>
            <a:ext cx="183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32—100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586C21-4A78-DB85-481A-241E95598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973" y="1639605"/>
            <a:ext cx="4760027" cy="3578790"/>
          </a:xfrm>
          <a:prstGeom prst="rect">
            <a:avLst/>
          </a:prstGeom>
          <a:effectLst>
            <a:outerShdw blurRad="142759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A67EAAD-AE43-CF8E-4608-DB0FF8A89275}"/>
              </a:ext>
            </a:extLst>
          </p:cNvPr>
          <p:cNvSpPr txBox="1"/>
          <p:nvPr/>
        </p:nvSpPr>
        <p:spPr>
          <a:xfrm>
            <a:off x="9139278" y="55284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稍微正常</a:t>
            </a:r>
          </a:p>
        </p:txBody>
      </p:sp>
    </p:spTree>
    <p:extLst>
      <p:ext uri="{BB962C8B-B14F-4D97-AF65-F5344CB8AC3E}">
        <p14:creationId xmlns:p14="http://schemas.microsoft.com/office/powerpoint/2010/main" val="3376183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E1D6D-4992-CA3B-37EF-E1FE37B0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124845"/>
            <a:ext cx="10515600" cy="1325563"/>
          </a:xfrm>
        </p:spPr>
        <p:txBody>
          <a:bodyPr/>
          <a:lstStyle/>
          <a:p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超参数调整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B20FFF-FB63-E87A-23C9-2EB2DAF51BE6}"/>
              </a:ext>
            </a:extLst>
          </p:cNvPr>
          <p:cNvSpPr txBox="1"/>
          <p:nvPr/>
        </p:nvSpPr>
        <p:spPr>
          <a:xfrm>
            <a:off x="1545293" y="54770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模型过拟合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EC898311-5B2E-F37E-1090-B8D147715830}"/>
              </a:ext>
            </a:extLst>
          </p:cNvPr>
          <p:cNvCxnSpPr>
            <a:cxnSpLocks/>
          </p:cNvCxnSpPr>
          <p:nvPr/>
        </p:nvCxnSpPr>
        <p:spPr>
          <a:xfrm>
            <a:off x="4985819" y="3524491"/>
            <a:ext cx="1996142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926B9EE-987A-9975-ED47-89CBBFF5688B}"/>
              </a:ext>
            </a:extLst>
          </p:cNvPr>
          <p:cNvSpPr txBox="1"/>
          <p:nvPr/>
        </p:nvSpPr>
        <p:spPr>
          <a:xfrm>
            <a:off x="5305960" y="3042566"/>
            <a:ext cx="116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L2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正则化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C30FD97-8460-E9B7-6472-D02B9A404D88}"/>
              </a:ext>
            </a:extLst>
          </p:cNvPr>
          <p:cNvSpPr txBox="1"/>
          <p:nvPr/>
        </p:nvSpPr>
        <p:spPr>
          <a:xfrm>
            <a:off x="5217995" y="3668636"/>
            <a:ext cx="183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抬高学习率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A67EAAD-AE43-CF8E-4608-DB0FF8A89275}"/>
              </a:ext>
            </a:extLst>
          </p:cNvPr>
          <p:cNvSpPr txBox="1"/>
          <p:nvPr/>
        </p:nvSpPr>
        <p:spPr>
          <a:xfrm>
            <a:off x="9135531" y="54770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正常收敛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7FC1EB4-F697-EE50-5BCF-D891FD89D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6" y="1544024"/>
            <a:ext cx="4727547" cy="3702432"/>
          </a:xfrm>
          <a:prstGeom prst="rect">
            <a:avLst/>
          </a:prstGeom>
          <a:effectLst>
            <a:outerShdw blurRad="285086" dist="38100" dir="2700000" sx="97402" sy="97402" algn="tl" rotWithShape="0">
              <a:prstClr val="black">
                <a:alpha val="33000"/>
              </a:prst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1ADB091-36CA-B87B-9AE3-4BCC7D4A0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484" y="1465058"/>
            <a:ext cx="5060960" cy="3927883"/>
          </a:xfrm>
          <a:prstGeom prst="rect">
            <a:avLst/>
          </a:prstGeom>
          <a:effectLst>
            <a:outerShdw blurRad="161918" dist="38100" dir="2700000" sx="99399" sy="99399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6584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80446-82E2-6482-AB45-EC074C3B53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6600" dirty="0" err="1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PyTorch</a:t>
            </a:r>
            <a:endParaRPr kumimoji="1" lang="zh-CN" altLang="en-US" sz="6600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7FC442-0B75-4C18-42BC-C42D5E78A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0010"/>
            <a:ext cx="9144000" cy="1655762"/>
          </a:xfrm>
        </p:spPr>
        <p:txBody>
          <a:bodyPr/>
          <a:lstStyle/>
          <a:p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8919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9291A-331F-4BA3-830F-95C2B3FDC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-92075"/>
            <a:ext cx="10515600" cy="1325563"/>
          </a:xfrm>
        </p:spPr>
        <p:txBody>
          <a:bodyPr/>
          <a:lstStyle/>
          <a:p>
            <a:r>
              <a:rPr lang="zh-CN" altLang="en-US" dirty="0"/>
              <a:t>实验二 </a:t>
            </a:r>
            <a:r>
              <a:rPr lang="en-US" altLang="zh-CN" dirty="0" err="1"/>
              <a:t>Pytorch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2CCE63E-B8C8-4371-B6A8-DF2CDEAB0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680" y="1986491"/>
            <a:ext cx="6851714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F5893C-2B70-4406-9A84-4DFDC2A6A89C}"/>
              </a:ext>
            </a:extLst>
          </p:cNvPr>
          <p:cNvSpPr txBox="1"/>
          <p:nvPr/>
        </p:nvSpPr>
        <p:spPr>
          <a:xfrm>
            <a:off x="1155700" y="1976967"/>
            <a:ext cx="168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网络结构：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821D0F-F1AE-457A-A674-79EEE5F3504F}"/>
              </a:ext>
            </a:extLst>
          </p:cNvPr>
          <p:cNvSpPr txBox="1"/>
          <p:nvPr/>
        </p:nvSpPr>
        <p:spPr>
          <a:xfrm>
            <a:off x="3467100" y="5532968"/>
            <a:ext cx="5016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参考</a:t>
            </a:r>
            <a:r>
              <a:rPr lang="en-US" altLang="zh-CN" sz="1400" dirty="0"/>
              <a:t>VGG16</a:t>
            </a:r>
            <a:r>
              <a:rPr lang="zh-CN" altLang="en-US" sz="1400" dirty="0"/>
              <a:t>，但比</a:t>
            </a:r>
            <a:r>
              <a:rPr lang="en-US" altLang="zh-CN" sz="1400" dirty="0"/>
              <a:t>VGG16</a:t>
            </a:r>
            <a:r>
              <a:rPr lang="zh-CN" altLang="en-US" sz="1400" dirty="0"/>
              <a:t>少了中间的一些卷积层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BA21B4-A5EB-4F04-B326-DEBA82298771}"/>
              </a:ext>
            </a:extLst>
          </p:cNvPr>
          <p:cNvSpPr txBox="1"/>
          <p:nvPr/>
        </p:nvSpPr>
        <p:spPr>
          <a:xfrm>
            <a:off x="1189567" y="1011767"/>
            <a:ext cx="882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数据集分割：训练集：测试集</a:t>
            </a:r>
            <a:r>
              <a:rPr lang="en-US" altLang="zh-CN" dirty="0"/>
              <a:t>=8</a:t>
            </a:r>
            <a:r>
              <a:rPr lang="zh-CN" altLang="en-US" dirty="0"/>
              <a:t>：</a:t>
            </a:r>
            <a:r>
              <a:rPr lang="en-US" altLang="zh-CN" dirty="0"/>
              <a:t>2</a:t>
            </a:r>
          </a:p>
          <a:p>
            <a:r>
              <a:rPr lang="zh-CN" altLang="en-US" dirty="0"/>
              <a:t>数据集处理：标准化</a:t>
            </a:r>
            <a:endParaRPr lang="en-US" altLang="zh-CN" dirty="0"/>
          </a:p>
          <a:p>
            <a:r>
              <a:rPr lang="zh-CN" altLang="en-US" dirty="0"/>
              <a:t>优化器：</a:t>
            </a:r>
            <a:r>
              <a:rPr lang="en-US" altLang="zh-CN" dirty="0"/>
              <a:t>Adam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D512FB-79C8-4971-B6E5-4B09A0AF71CA}"/>
              </a:ext>
            </a:extLst>
          </p:cNvPr>
          <p:cNvSpPr txBox="1"/>
          <p:nvPr/>
        </p:nvSpPr>
        <p:spPr>
          <a:xfrm>
            <a:off x="1240367" y="5867401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本地训练</a:t>
            </a:r>
            <a:r>
              <a:rPr lang="en-US" altLang="zh-CN" dirty="0"/>
              <a:t>Batch_size:64, </a:t>
            </a:r>
            <a:r>
              <a:rPr lang="zh-CN" altLang="en-US" dirty="0"/>
              <a:t>初始学习速率：</a:t>
            </a:r>
            <a:r>
              <a:rPr lang="en-US" altLang="zh-CN" dirty="0"/>
              <a:t>0.001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875EA4-8ADF-406F-861E-15A3346E34E5}"/>
              </a:ext>
            </a:extLst>
          </p:cNvPr>
          <p:cNvSpPr txBox="1"/>
          <p:nvPr/>
        </p:nvSpPr>
        <p:spPr>
          <a:xfrm>
            <a:off x="1244600" y="6239933"/>
            <a:ext cx="477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激活函数：</a:t>
            </a:r>
            <a:r>
              <a:rPr lang="en-US" altLang="zh-CN" dirty="0" err="1"/>
              <a:t>ReLU</a:t>
            </a:r>
            <a:endParaRPr lang="en-US" altLang="zh-CN" dirty="0"/>
          </a:p>
          <a:p>
            <a:r>
              <a:rPr lang="en-US" altLang="zh-CN" dirty="0"/>
              <a:t>Dropout</a:t>
            </a:r>
            <a:r>
              <a:rPr lang="zh-CN" altLang="en-US" dirty="0"/>
              <a:t>率：</a:t>
            </a:r>
            <a:r>
              <a:rPr lang="en-US" altLang="zh-CN" dirty="0"/>
              <a:t>0.5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555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853CB-F991-4E6C-92B3-286D1FE68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90501"/>
            <a:ext cx="6299200" cy="888999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参数调整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4BC75E-D7DB-4C9C-9049-A9007882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949324"/>
            <a:ext cx="10350500" cy="4371975"/>
          </a:xfrm>
        </p:spPr>
        <p:txBody>
          <a:bodyPr/>
          <a:lstStyle/>
          <a:p>
            <a:r>
              <a:rPr lang="en-US" altLang="zh-CN" sz="2400" dirty="0" err="1"/>
              <a:t>Batch_size&amp;epoch</a:t>
            </a:r>
            <a:r>
              <a:rPr lang="en-US" altLang="zh-CN" sz="2400" dirty="0"/>
              <a:t>:</a:t>
            </a:r>
          </a:p>
          <a:p>
            <a:pPr lvl="1"/>
            <a:r>
              <a:rPr lang="zh-CN" altLang="en-US" sz="2000" dirty="0"/>
              <a:t>太小：需要很大的</a:t>
            </a:r>
            <a:r>
              <a:rPr lang="en-US" altLang="zh-CN" sz="2000" dirty="0"/>
              <a:t>epoch</a:t>
            </a:r>
            <a:r>
              <a:rPr lang="zh-CN" altLang="en-US" sz="2000" dirty="0"/>
              <a:t>才能接近收敛</a:t>
            </a:r>
            <a:endParaRPr lang="en-US" altLang="zh-CN" sz="2000" dirty="0"/>
          </a:p>
          <a:p>
            <a:pPr lvl="1"/>
            <a:r>
              <a:rPr lang="zh-CN" altLang="en-US" sz="2000" dirty="0"/>
              <a:t>适量增大：一次</a:t>
            </a:r>
            <a:r>
              <a:rPr lang="en-US" altLang="zh-CN" sz="2000" dirty="0"/>
              <a:t>epoch</a:t>
            </a:r>
            <a:r>
              <a:rPr lang="zh-CN" altLang="en-US" sz="2000" dirty="0"/>
              <a:t>内，处理相同数据量所需迭代次数减少；</a:t>
            </a:r>
            <a:endParaRPr lang="en-US" altLang="zh-CN" sz="2000" dirty="0"/>
          </a:p>
          <a:p>
            <a:pPr lvl="1"/>
            <a:r>
              <a:rPr lang="zh-CN" altLang="en-US" sz="2000" dirty="0"/>
              <a:t>太大：</a:t>
            </a:r>
            <a:r>
              <a:rPr lang="en-US" altLang="zh-CN" sz="2000" dirty="0"/>
              <a:t>batch</a:t>
            </a:r>
            <a:r>
              <a:rPr lang="zh-CN" altLang="en-US" sz="2000" dirty="0"/>
              <a:t>间各次梯度修正值相互抵消，难以修正；对于大数据集来说载入全部数据变得不可行；跑完一次 </a:t>
            </a:r>
            <a:r>
              <a:rPr lang="en-US" altLang="zh-CN" sz="2000" dirty="0"/>
              <a:t>epoch</a:t>
            </a:r>
            <a:r>
              <a:rPr lang="zh-CN" altLang="en-US" sz="2000" dirty="0"/>
              <a:t>（全数据集）所需的迭代次数减少，要想达到相同的精度，其所花费的时间大大增加了，从而对参数的修正也就显得更加缓慢。</a:t>
            </a:r>
            <a:endParaRPr lang="en-US" altLang="zh-CN" sz="2000" dirty="0"/>
          </a:p>
          <a:p>
            <a:pPr lvl="1"/>
            <a:r>
              <a:rPr lang="zh-CN" altLang="en-US" sz="2000" dirty="0"/>
              <a:t>选择总数据集的一半或更少的</a:t>
            </a:r>
            <a:r>
              <a:rPr lang="en-US" altLang="zh-CN" sz="2000" dirty="0" err="1"/>
              <a:t>batch_size</a:t>
            </a:r>
            <a:r>
              <a:rPr lang="zh-CN" altLang="en-US" sz="2000" dirty="0"/>
              <a:t>，在达到时间上最优时也能达到最终收敛精度上的最优（</a:t>
            </a:r>
            <a:r>
              <a:rPr lang="en-US" altLang="zh-CN" sz="2000" dirty="0"/>
              <a:t>64/412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en-US" altLang="zh-CN" sz="2000" dirty="0"/>
              <a:t>Epoch:</a:t>
            </a:r>
            <a:r>
              <a:rPr lang="zh-CN" altLang="en-US" sz="2000" dirty="0"/>
              <a:t>根据观察调整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2D7686-33A9-4AF0-A0CF-FD980635E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099" y="3865563"/>
            <a:ext cx="8777375" cy="19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817902-97BB-41BB-8DA8-6377638DA342}"/>
              </a:ext>
            </a:extLst>
          </p:cNvPr>
          <p:cNvSpPr txBox="1"/>
          <p:nvPr/>
        </p:nvSpPr>
        <p:spPr>
          <a:xfrm>
            <a:off x="368300" y="5930900"/>
            <a:ext cx="932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Learning_rate</a:t>
            </a:r>
            <a:r>
              <a:rPr lang="en-US" altLang="zh-CN" dirty="0"/>
              <a:t>:</a:t>
            </a:r>
            <a:r>
              <a:rPr lang="zh-CN" altLang="en-US" dirty="0"/>
              <a:t>初始值一般</a:t>
            </a:r>
            <a:r>
              <a:rPr lang="en-US" altLang="zh-CN" dirty="0"/>
              <a:t>0.01-0.001</a:t>
            </a:r>
            <a:r>
              <a:rPr lang="zh-CN" altLang="en-US" dirty="0"/>
              <a:t>，</a:t>
            </a:r>
            <a:r>
              <a:rPr lang="en-US" altLang="zh-CN" dirty="0"/>
              <a:t>Adam</a:t>
            </a:r>
            <a:r>
              <a:rPr lang="zh-CN" altLang="en-US" dirty="0"/>
              <a:t>优化器能够自适应调整学习率</a:t>
            </a:r>
          </a:p>
        </p:txBody>
      </p:sp>
    </p:spTree>
    <p:extLst>
      <p:ext uri="{BB962C8B-B14F-4D97-AF65-F5344CB8AC3E}">
        <p14:creationId xmlns:p14="http://schemas.microsoft.com/office/powerpoint/2010/main" val="1061811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AFBD7-98DF-4A5D-A640-1BF02742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4A7B4A-A653-422E-A80D-99DA525C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666"/>
            <a:ext cx="10515600" cy="429736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训练回合在</a:t>
            </a:r>
            <a:r>
              <a:rPr lang="en-US" altLang="zh-CN" sz="2400" dirty="0"/>
              <a:t>25</a:t>
            </a:r>
            <a:r>
              <a:rPr lang="zh-CN" altLang="en-US" sz="2400" dirty="0"/>
              <a:t>之后</a:t>
            </a:r>
            <a:r>
              <a:rPr lang="en-US" altLang="zh-CN" sz="2400" dirty="0"/>
              <a:t>loss</a:t>
            </a:r>
            <a:r>
              <a:rPr lang="zh-CN" altLang="en-US" sz="2400" dirty="0"/>
              <a:t>值便几乎达到收敛，因此训练回合设为</a:t>
            </a:r>
            <a:r>
              <a:rPr lang="en-US" altLang="zh-CN" sz="2400" dirty="0"/>
              <a:t>30</a:t>
            </a:r>
          </a:p>
          <a:p>
            <a:r>
              <a:rPr lang="zh-CN" altLang="en-US" sz="2400" dirty="0"/>
              <a:t>更改</a:t>
            </a:r>
            <a:r>
              <a:rPr lang="en-US" altLang="zh-CN" sz="2400" dirty="0"/>
              <a:t>Seed</a:t>
            </a:r>
            <a:r>
              <a:rPr lang="zh-CN" altLang="en-US" sz="2400" dirty="0"/>
              <a:t>值得到三次预测结果，测试集上的准确率分别收敛于</a:t>
            </a:r>
            <a:r>
              <a:rPr lang="en-US" altLang="zh-CN" sz="2400" dirty="0"/>
              <a:t>0.78</a:t>
            </a:r>
            <a:r>
              <a:rPr lang="zh-CN" altLang="en-US" sz="2400" dirty="0"/>
              <a:t>、</a:t>
            </a:r>
            <a:r>
              <a:rPr lang="en-US" altLang="zh-CN" sz="2400" dirty="0"/>
              <a:t>0.80</a:t>
            </a:r>
            <a:r>
              <a:rPr lang="zh-CN" altLang="en-US" sz="2400" dirty="0"/>
              <a:t>、</a:t>
            </a:r>
            <a:r>
              <a:rPr lang="en-US" altLang="zh-CN" sz="2400" dirty="0"/>
              <a:t>0.76</a:t>
            </a:r>
            <a:r>
              <a:rPr lang="zh-CN" altLang="en-US" sz="2400" dirty="0"/>
              <a:t>，取平均值为</a:t>
            </a:r>
            <a:r>
              <a:rPr lang="en-US" altLang="zh-CN" sz="2400" dirty="0"/>
              <a:t>0.78.</a:t>
            </a:r>
          </a:p>
          <a:p>
            <a:r>
              <a:rPr lang="zh-CN" altLang="en-US" sz="2400" dirty="0"/>
              <a:t>在云端尝试了大一些的模型，最终的准确率均值约为</a:t>
            </a:r>
            <a:r>
              <a:rPr lang="en-US" altLang="zh-CN" sz="2400" dirty="0"/>
              <a:t>0.8</a:t>
            </a:r>
          </a:p>
        </p:txBody>
      </p:sp>
      <p:pic>
        <p:nvPicPr>
          <p:cNvPr id="3078" name="图片 7">
            <a:extLst>
              <a:ext uri="{FF2B5EF4-FFF2-40B4-BE49-F238E27FC236}">
                <a16:creationId xmlns:a16="http://schemas.microsoft.com/office/drawing/2014/main" id="{B3AF4CDE-708B-4B42-BAB9-FE1FA2C6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68" y="3488266"/>
            <a:ext cx="23622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图片 6">
            <a:extLst>
              <a:ext uri="{FF2B5EF4-FFF2-40B4-BE49-F238E27FC236}">
                <a16:creationId xmlns:a16="http://schemas.microsoft.com/office/drawing/2014/main" id="{BF246B0B-D8BC-47ED-BDD6-3D1563158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33" y="3464982"/>
            <a:ext cx="24098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BAAE704B-98F8-4A09-9D04-09C271B8F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D6B8824-07C1-4F22-88AE-BFF8DC67E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3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82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67212-3E69-03C2-6C08-FF82CF657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586" y="955348"/>
            <a:ext cx="2593369" cy="49473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5400" b="1" dirty="0">
                <a:latin typeface="FangSong" panose="02010609060101010101" pitchFamily="49" charset="-122"/>
                <a:ea typeface="FangSong" panose="02010609060101010101" pitchFamily="49" charset="-122"/>
              </a:rPr>
              <a:t>任</a:t>
            </a:r>
            <a:br>
              <a:rPr kumimoji="1" lang="en-US" altLang="zh-CN" sz="5400" b="1" dirty="0"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1" lang="zh-CN" altLang="en-US" sz="5400" b="1" dirty="0">
                <a:latin typeface="FangSong" panose="02010609060101010101" pitchFamily="49" charset="-122"/>
                <a:ea typeface="FangSong" panose="02010609060101010101" pitchFamily="49" charset="-122"/>
              </a:rPr>
              <a:t>务</a:t>
            </a:r>
            <a:br>
              <a:rPr kumimoji="1" lang="en-US" altLang="zh-CN" sz="5400" b="1" dirty="0"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1" lang="zh-CN" altLang="en-US" sz="5400" b="1" dirty="0">
                <a:latin typeface="FangSong" panose="02010609060101010101" pitchFamily="49" charset="-122"/>
                <a:ea typeface="FangSong" panose="02010609060101010101" pitchFamily="49" charset="-122"/>
              </a:rPr>
              <a:t>分</a:t>
            </a:r>
            <a:br>
              <a:rPr kumimoji="1" lang="en-US" altLang="zh-CN" sz="5400" b="1" dirty="0">
                <a:latin typeface="FangSong" panose="02010609060101010101" pitchFamily="49" charset="-122"/>
                <a:ea typeface="FangSong" panose="02010609060101010101" pitchFamily="49" charset="-122"/>
              </a:rPr>
            </a:br>
            <a:r>
              <a:rPr kumimoji="1" lang="zh-CN" altLang="en-US" sz="5400" b="1" dirty="0">
                <a:latin typeface="FangSong" panose="02010609060101010101" pitchFamily="49" charset="-122"/>
                <a:ea typeface="FangSong" panose="02010609060101010101" pitchFamily="49" charset="-122"/>
              </a:rPr>
              <a:t>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E6C24F-282F-3C72-1485-6AE37E948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792" y="1507002"/>
            <a:ext cx="9895113" cy="415221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杨航       </a:t>
            </a:r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Task1&amp;8</a:t>
            </a:r>
          </a:p>
          <a:p>
            <a:pPr>
              <a:lnSpc>
                <a:spcPct val="200000"/>
              </a:lnSpc>
            </a:pPr>
            <a:r>
              <a:rPr kumimoji="1" lang="zh-CN" altLang="en-US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谢俊安   </a:t>
            </a:r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Task2&amp;5</a:t>
            </a:r>
          </a:p>
          <a:p>
            <a:pPr>
              <a:lnSpc>
                <a:spcPct val="200000"/>
              </a:lnSpc>
            </a:pPr>
            <a:r>
              <a:rPr kumimoji="1" lang="zh-CN" altLang="en-US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林先一   </a:t>
            </a:r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Task3&amp;7</a:t>
            </a:r>
          </a:p>
          <a:p>
            <a:pPr>
              <a:lnSpc>
                <a:spcPct val="200000"/>
              </a:lnSpc>
            </a:pPr>
            <a:r>
              <a:rPr kumimoji="1" lang="zh-CN" altLang="en-US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向柳嫒   </a:t>
            </a:r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Task4&amp;6</a:t>
            </a:r>
            <a:endParaRPr kumimoji="1" lang="zh-CN" altLang="en-US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2386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B2A2C-46C2-44EE-A9FD-36BDE0F9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369733" cy="490007"/>
          </a:xfrm>
        </p:spPr>
        <p:txBody>
          <a:bodyPr>
            <a:noAutofit/>
          </a:bodyPr>
          <a:lstStyle/>
          <a:p>
            <a:r>
              <a:rPr lang="en-US" altLang="zh-CN" sz="2800" dirty="0" err="1">
                <a:latin typeface="+mn-lt"/>
              </a:rPr>
              <a:t>Pytorch</a:t>
            </a:r>
            <a:r>
              <a:rPr lang="zh-CN" altLang="en-US" sz="2800" dirty="0"/>
              <a:t>优缺点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54D461-FD73-493B-A589-321E8E633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66" y="931333"/>
            <a:ext cx="9635067" cy="296333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优点：</a:t>
            </a:r>
            <a:endParaRPr lang="en-US" altLang="zh-CN" sz="2400" dirty="0"/>
          </a:p>
          <a:p>
            <a:pPr lvl="1"/>
            <a:r>
              <a:rPr lang="zh-CN" altLang="en-US" sz="2000" dirty="0"/>
              <a:t>上手容易，代码简洁容易理解</a:t>
            </a:r>
            <a:endParaRPr lang="en-US" altLang="zh-CN" sz="2000" dirty="0"/>
          </a:p>
          <a:p>
            <a:pPr lvl="1"/>
            <a:r>
              <a:rPr lang="zh-CN" altLang="en-US" sz="2000" dirty="0"/>
              <a:t>使用的人越来越多，遇到的问题很容易能查到解决方法</a:t>
            </a:r>
            <a:endParaRPr lang="en-US" altLang="zh-CN" sz="2000" dirty="0"/>
          </a:p>
          <a:p>
            <a:pPr lvl="1"/>
            <a:r>
              <a:rPr lang="zh-CN" altLang="en-US" sz="2000" dirty="0"/>
              <a:t>命令式编程，更符合习惯</a:t>
            </a:r>
            <a:endParaRPr lang="en-US" altLang="zh-CN" sz="2000" dirty="0"/>
          </a:p>
          <a:p>
            <a:r>
              <a:rPr lang="zh-CN" altLang="en-US" sz="2400" dirty="0"/>
              <a:t>缺点：</a:t>
            </a:r>
            <a:endParaRPr lang="en-US" altLang="zh-CN" sz="2400" dirty="0"/>
          </a:p>
          <a:p>
            <a:pPr lvl="1"/>
            <a:r>
              <a:rPr lang="zh-CN" altLang="en-US" sz="2000" dirty="0"/>
              <a:t>命令式编程导致运行效率不高</a:t>
            </a:r>
            <a:endParaRPr lang="en-US" altLang="zh-CN" sz="2000" dirty="0"/>
          </a:p>
          <a:p>
            <a:pPr lvl="1"/>
            <a:r>
              <a:rPr lang="zh-CN" altLang="en-US" sz="2000" dirty="0"/>
              <a:t>功能不如</a:t>
            </a:r>
            <a:r>
              <a:rPr lang="en-US" altLang="zh-CN" sz="2000" dirty="0" err="1"/>
              <a:t>tensorflow</a:t>
            </a:r>
            <a:r>
              <a:rPr lang="zh-CN" altLang="en-US" sz="2000" dirty="0"/>
              <a:t>方便，没有自带的</a:t>
            </a:r>
            <a:r>
              <a:rPr lang="en-US" altLang="zh-CN" sz="2000" dirty="0"/>
              <a:t>loss</a:t>
            </a:r>
            <a:r>
              <a:rPr lang="zh-CN" altLang="en-US" sz="2000" dirty="0"/>
              <a:t>、</a:t>
            </a:r>
            <a:r>
              <a:rPr lang="en-US" altLang="zh-CN" sz="2000" dirty="0"/>
              <a:t>acc</a:t>
            </a:r>
            <a:r>
              <a:rPr lang="zh-CN" altLang="en-US" sz="2000" dirty="0"/>
              <a:t>绘制曲线的工具</a:t>
            </a: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lvl="1"/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9C32FE-F207-4DF4-83FB-B1F767BE9258}"/>
              </a:ext>
            </a:extLst>
          </p:cNvPr>
          <p:cNvSpPr txBox="1"/>
          <p:nvPr/>
        </p:nvSpPr>
        <p:spPr>
          <a:xfrm>
            <a:off x="855133" y="3640666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ModelArts</a:t>
            </a:r>
            <a:r>
              <a:rPr lang="zh-CN" altLang="en-US" sz="2800" dirty="0"/>
              <a:t>优缺点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7CD7FF-CA5B-437B-9508-95CE10FEFAF7}"/>
              </a:ext>
            </a:extLst>
          </p:cNvPr>
          <p:cNvSpPr txBox="1"/>
          <p:nvPr/>
        </p:nvSpPr>
        <p:spPr>
          <a:xfrm>
            <a:off x="990600" y="4216401"/>
            <a:ext cx="77216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优点：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对数据的管理很便捷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同时进行多个训练，效率更高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缺点：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对代码的修改不方便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很多操作不够简洁</a:t>
            </a:r>
          </a:p>
        </p:txBody>
      </p:sp>
    </p:spTree>
    <p:extLst>
      <p:ext uri="{BB962C8B-B14F-4D97-AF65-F5344CB8AC3E}">
        <p14:creationId xmlns:p14="http://schemas.microsoft.com/office/powerpoint/2010/main" val="400557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80446-82E2-6482-AB45-EC074C3B53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6600" dirty="0" err="1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MindSpore</a:t>
            </a:r>
            <a:endParaRPr kumimoji="1" lang="zh-CN" altLang="en-US" sz="6600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7FC442-0B75-4C18-42BC-C42D5E78A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0010"/>
            <a:ext cx="9144000" cy="1655762"/>
          </a:xfrm>
        </p:spPr>
        <p:txBody>
          <a:bodyPr/>
          <a:lstStyle/>
          <a:p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0264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1BC62-B7C0-8343-1380-0FC89A6B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数据集处理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07562D-1CD2-DCA2-CD1A-B99AC894E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处理缘由：学习率</a:t>
            </a:r>
            <a:r>
              <a:rPr lang="en-US" altLang="zh-CN" dirty="0"/>
              <a:t>/epoch</a:t>
            </a:r>
            <a:r>
              <a:rPr lang="zh-CN" altLang="en-US" dirty="0"/>
              <a:t>等超参，持续调整后结果不理想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图像数据增强处理：</a:t>
            </a:r>
            <a:r>
              <a:rPr lang="en-US" altLang="zh-CN" b="1" dirty="0" err="1"/>
              <a:t>RandomAugment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D6349E-BF8F-92CF-EEEB-B9C66735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515" y="3429000"/>
            <a:ext cx="6817405" cy="296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78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EBE4D-76EF-32E3-B085-928E845A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>
                <a:latin typeface="Arial Black" panose="020B0A04020102020204" pitchFamily="34" charset="0"/>
              </a:rPr>
              <a:t>RandomAugment</a:t>
            </a:r>
            <a:endParaRPr lang="zh-CN" alt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AB10DE-3F60-C40E-3CDF-050BA12E1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zh-CN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预处理部分：模型的泛化</a:t>
            </a:r>
            <a:r>
              <a:rPr lang="en-US" altLang="zh-CN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不同环境条件来源的图像</a:t>
            </a:r>
            <a:endParaRPr lang="en-US" altLang="zh-CN" kern="100" dirty="0"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随机裁剪</a:t>
            </a:r>
            <a:r>
              <a:rPr lang="en-US" altLang="zh-CN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旋转</a:t>
            </a:r>
            <a:r>
              <a:rPr lang="en-US" altLang="zh-CN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遮挡等</a:t>
            </a:r>
            <a:endParaRPr lang="en-US" altLang="zh-CN" kern="100" dirty="0">
              <a:effectLst/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Google2018——</a:t>
            </a:r>
            <a:r>
              <a:rPr lang="en-US" altLang="zh-CN" sz="3200" kern="100" dirty="0" err="1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AutoAugment</a:t>
            </a:r>
            <a:endParaRPr lang="en-US" altLang="zh-CN" sz="3200" kern="100" dirty="0"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搜索空间里</a:t>
            </a:r>
            <a:r>
              <a:rPr lang="en-US" altLang="zh-CN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一个</a:t>
            </a:r>
            <a:r>
              <a:rPr lang="en-US" altLang="zh-CN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policy</a:t>
            </a:r>
            <a:r>
              <a:rPr lang="zh-CN" altLang="zh-CN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包含</a:t>
            </a:r>
            <a:r>
              <a:rPr lang="en-US" altLang="zh-CN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sub-policies   </a:t>
            </a:r>
            <a:br>
              <a:rPr lang="en-US" altLang="zh-CN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</a:br>
            <a:r>
              <a:rPr lang="zh-CN" altLang="zh-CN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每个</a:t>
            </a:r>
            <a:r>
              <a:rPr lang="en-US" altLang="zh-CN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sub-policy</a:t>
            </a:r>
            <a:r>
              <a:rPr lang="zh-CN" altLang="zh-CN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包含</a:t>
            </a:r>
            <a:r>
              <a:rPr lang="zh-CN" altLang="zh-CN" u="sng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两个</a:t>
            </a:r>
            <a:r>
              <a:rPr lang="zh-CN" altLang="zh-CN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串行的图像增强操作</a:t>
            </a:r>
            <a:endParaRPr lang="en-US" altLang="zh-CN" kern="100" dirty="0"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每个</a:t>
            </a:r>
            <a:r>
              <a:rPr lang="en-US" altLang="zh-CN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policy</a:t>
            </a:r>
            <a:r>
              <a:rPr lang="zh-CN" altLang="zh-CN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在执行时，首先随机从</a:t>
            </a:r>
            <a:r>
              <a:rPr lang="en-US" altLang="zh-CN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个策略中随机选择一个</a:t>
            </a:r>
            <a:r>
              <a:rPr lang="en-US" altLang="zh-CN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sub-policy</a:t>
            </a:r>
            <a:r>
              <a:rPr lang="zh-CN" altLang="zh-CN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，然后序列执行两个图像操作</a:t>
            </a:r>
            <a:endParaRPr lang="zh-CN" altLang="en-US" kern="100" dirty="0"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734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EBE4D-76EF-32E3-B085-928E845A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>
                <a:latin typeface="Arial Black" panose="020B0A04020102020204" pitchFamily="34" charset="0"/>
              </a:rPr>
              <a:t>RandomAugment</a:t>
            </a:r>
            <a:endParaRPr lang="zh-CN" altLang="en-US" b="1" dirty="0">
              <a:latin typeface="Arial Black" panose="020B0A04020102020204" pitchFamily="34" charset="0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0DFD760-F7B5-3F38-C67B-08EF9ECA5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最终选择了</a:t>
            </a: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AutoAugment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的“</a:t>
            </a:r>
            <a:r>
              <a:rPr kumimoji="0" lang="zh-CN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儿童版本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”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解决了前者存在“搜索空间巨大”的难点，即谷歌于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2019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年提出的一个更简单的数据增强策略：</a:t>
            </a:r>
            <a:r>
              <a:rPr kumimoji="0" lang="en-US" altLang="zh-CN" sz="2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RandAugment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概率随机的形式，将不同的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policy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变换应用在小规模的数据集上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GitHub/</a:t>
            </a: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CoinCheung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复现的基于</a:t>
            </a: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opencv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RandAugment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zh-CN" altLang="en-US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9844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EBE4D-76EF-32E3-B085-928E845A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模型搭建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0DFD760-F7B5-3F38-C67B-08EF9ECA5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CNN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四层卷积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+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池化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Flatten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全连接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Relu</a:t>
            </a:r>
            <a:r>
              <a:rPr lang="en-US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 + Dropout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zh-CN" altLang="en-US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39E66E-5B80-A0A3-3079-5EADC84A6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403" y="36890"/>
            <a:ext cx="3850367" cy="6821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3166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FDD7061-416E-FAF4-1714-A4D82DB6C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381" y="0"/>
            <a:ext cx="3391617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DCA446-4E1D-674D-6501-BF13BC166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5315"/>
            <a:ext cx="7026443" cy="35132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3B2A7D-3502-D16C-B4C2-F8F59FE4D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65" y="4538537"/>
            <a:ext cx="8070387" cy="22034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E9EBE4D-76EF-32E3-B085-928E845A0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97" y="-13997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最终结果</a:t>
            </a:r>
          </a:p>
        </p:txBody>
      </p:sp>
    </p:spTree>
    <p:extLst>
      <p:ext uri="{BB962C8B-B14F-4D97-AF65-F5344CB8AC3E}">
        <p14:creationId xmlns:p14="http://schemas.microsoft.com/office/powerpoint/2010/main" val="466950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EBE4D-76EF-32E3-B085-928E845A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MindSpore</a:t>
            </a:r>
            <a:r>
              <a:rPr lang="en-US" altLang="zh-CN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&amp; </a:t>
            </a:r>
            <a:r>
              <a:rPr lang="en-US" altLang="zh-CN" b="1" dirty="0" err="1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ModelArts</a:t>
            </a:r>
            <a:endParaRPr lang="zh-CN" altLang="en-US" b="1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0DFD760-F7B5-3F38-C67B-08EF9ECA5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- </a:t>
            </a:r>
            <a:r>
              <a:rPr lang="en-US" altLang="zh-CN" sz="3600" dirty="0" err="1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MindSpore</a:t>
            </a:r>
            <a:r>
              <a:rPr lang="en-US" altLang="zh-CN" sz="36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80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缺</a:t>
            </a:r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点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 </a:t>
            </a:r>
            <a:r>
              <a:rPr kumimoji="0" lang="en-US" altLang="zh-CN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ModelArts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优缺点</a:t>
            </a:r>
            <a:endParaRPr kumimoji="0" lang="en-US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zh-CN" altLang="en-US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664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A69E247-EA7E-4652-A176-EA8753EC2213}"/>
              </a:ext>
            </a:extLst>
          </p:cNvPr>
          <p:cNvSpPr txBox="1"/>
          <p:nvPr/>
        </p:nvSpPr>
        <p:spPr>
          <a:xfrm>
            <a:off x="372980" y="397042"/>
            <a:ext cx="3420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实验一  </a:t>
            </a:r>
            <a:r>
              <a:rPr lang="en-US" altLang="zh-CN" sz="3600" dirty="0"/>
              <a:t>Q1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A2F2C6-E8B1-4D3F-88BE-A7EE3A1A3660}"/>
              </a:ext>
            </a:extLst>
          </p:cNvPr>
          <p:cNvSpPr txBox="1"/>
          <p:nvPr/>
        </p:nvSpPr>
        <p:spPr>
          <a:xfrm>
            <a:off x="609599" y="1608666"/>
            <a:ext cx="10629901" cy="325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Q1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zh-CN" altLang="en-US" sz="2800" dirty="0"/>
              <a:t>算法：深度优先搜索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zh-CN" altLang="en-US" sz="2800" dirty="0"/>
              <a:t>数据结构：栈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zh-CN" altLang="en-US" sz="2800" dirty="0"/>
              <a:t>所用代理：</a:t>
            </a:r>
            <a:r>
              <a:rPr lang="en-US" altLang="zh-CN" sz="2800" dirty="0" err="1"/>
              <a:t>PositionSearchProblem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39794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52FD12-5417-4BCE-A59E-93E18157C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752600" cy="850900"/>
          </a:xfrm>
        </p:spPr>
        <p:txBody>
          <a:bodyPr/>
          <a:lstStyle/>
          <a:p>
            <a:r>
              <a:rPr lang="en-US" altLang="zh-CN" dirty="0"/>
              <a:t>Q1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C968B5-5DAE-426B-9D54-072CB2077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016000"/>
            <a:ext cx="8293100" cy="5740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/>
              <a:t>利用到的方法</a:t>
            </a:r>
            <a:r>
              <a:rPr lang="en-US" altLang="zh-CN" dirty="0"/>
              <a:t>(</a:t>
            </a:r>
            <a:r>
              <a:rPr lang="en-US" altLang="zh-CN" dirty="0" err="1"/>
              <a:t>SeachAgent</a:t>
            </a:r>
            <a:r>
              <a:rPr lang="zh-CN" altLang="en-US" dirty="0"/>
              <a:t>中</a:t>
            </a:r>
            <a:r>
              <a:rPr lang="en-US" altLang="zh-CN" dirty="0" err="1"/>
              <a:t>PositionSearchProblem</a:t>
            </a:r>
            <a:r>
              <a:rPr lang="zh-CN" altLang="en-US" dirty="0"/>
              <a:t>类中已实现）：</a:t>
            </a:r>
            <a:endParaRPr lang="en-US" altLang="zh-CN" dirty="0"/>
          </a:p>
          <a:p>
            <a:r>
              <a:rPr lang="en-US" altLang="zh-CN" dirty="0" err="1"/>
              <a:t>getStartState</a:t>
            </a:r>
            <a:r>
              <a:rPr lang="en-US" altLang="zh-CN" dirty="0"/>
              <a:t>(): </a:t>
            </a:r>
            <a:r>
              <a:rPr lang="zh-CN" altLang="en-US" dirty="0"/>
              <a:t>获取初始位置坐标</a:t>
            </a:r>
            <a:endParaRPr lang="en-US" altLang="zh-CN" dirty="0"/>
          </a:p>
          <a:p>
            <a:r>
              <a:rPr lang="en-US" altLang="zh-CN" dirty="0" err="1"/>
              <a:t>isGoalState</a:t>
            </a:r>
            <a:r>
              <a:rPr lang="en-US" altLang="zh-CN" dirty="0"/>
              <a:t>(): </a:t>
            </a:r>
            <a:r>
              <a:rPr lang="zh-CN" altLang="en-US" dirty="0"/>
              <a:t>判断当前位置是否在目标点</a:t>
            </a:r>
            <a:endParaRPr lang="en-US" altLang="zh-CN" dirty="0"/>
          </a:p>
          <a:p>
            <a:r>
              <a:rPr lang="en-US" altLang="zh-CN" dirty="0" err="1"/>
              <a:t>getSuccessors</a:t>
            </a:r>
            <a:r>
              <a:rPr lang="en-US" altLang="zh-CN" dirty="0"/>
              <a:t>():</a:t>
            </a:r>
            <a:r>
              <a:rPr lang="zh-CN" altLang="en-US" dirty="0"/>
              <a:t>获取从当前位置能够直接到达的点的列表，每一元素为（</a:t>
            </a:r>
            <a:r>
              <a:rPr lang="en-US" altLang="zh-CN" dirty="0" err="1"/>
              <a:t>nextState</a:t>
            </a:r>
            <a:r>
              <a:rPr lang="en-US" altLang="zh-CN" dirty="0"/>
              <a:t>, action, cost)</a:t>
            </a:r>
            <a:r>
              <a:rPr lang="zh-CN" altLang="en-US" dirty="0"/>
              <a:t>，分别代表：</a:t>
            </a:r>
            <a:endParaRPr lang="en-US" altLang="zh-CN" dirty="0"/>
          </a:p>
          <a:p>
            <a:pPr lvl="1"/>
            <a:r>
              <a:rPr lang="zh-CN" altLang="en-US" dirty="0"/>
              <a:t>下一结点坐标</a:t>
            </a:r>
            <a:endParaRPr lang="en-US" altLang="zh-CN" dirty="0"/>
          </a:p>
          <a:p>
            <a:pPr lvl="1"/>
            <a:r>
              <a:rPr lang="zh-CN" altLang="en-US" dirty="0"/>
              <a:t>从当前到达下一节点的运动方向</a:t>
            </a:r>
            <a:endParaRPr lang="en-US" altLang="zh-CN" dirty="0"/>
          </a:p>
          <a:p>
            <a:pPr lvl="1"/>
            <a:r>
              <a:rPr lang="zh-CN" altLang="en-US" dirty="0"/>
              <a:t>到达下一节点的代价（此问题中恒为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利用到的数据结构：栈</a:t>
            </a:r>
            <a:r>
              <a:rPr lang="en-US" altLang="zh-CN" dirty="0"/>
              <a:t>(utils</a:t>
            </a:r>
            <a:r>
              <a:rPr lang="zh-CN" altLang="en-US" dirty="0"/>
              <a:t>中已实现）</a:t>
            </a:r>
            <a:endParaRPr lang="en-US" altLang="zh-CN" dirty="0"/>
          </a:p>
          <a:p>
            <a:r>
              <a:rPr lang="zh-CN" altLang="en-US" dirty="0"/>
              <a:t>操作：</a:t>
            </a:r>
            <a:endParaRPr lang="en-US" altLang="zh-CN" dirty="0"/>
          </a:p>
          <a:p>
            <a:pPr lvl="1"/>
            <a:r>
              <a:rPr lang="en-US" altLang="zh-CN" dirty="0"/>
              <a:t>Push()</a:t>
            </a:r>
            <a:r>
              <a:rPr lang="zh-CN" altLang="en-US" dirty="0"/>
              <a:t>：将</a:t>
            </a:r>
            <a:r>
              <a:rPr lang="en-US" altLang="zh-CN" dirty="0" err="1"/>
              <a:t>successo</a:t>
            </a:r>
            <a:r>
              <a:rPr lang="zh-CN" altLang="en-US" dirty="0"/>
              <a:t>依次入栈</a:t>
            </a:r>
            <a:endParaRPr lang="en-US" altLang="zh-CN" dirty="0"/>
          </a:p>
          <a:p>
            <a:pPr lvl="1"/>
            <a:r>
              <a:rPr lang="en-US" altLang="zh-CN" dirty="0"/>
              <a:t>Pop()</a:t>
            </a:r>
            <a:r>
              <a:rPr lang="zh-CN" altLang="en-US" dirty="0"/>
              <a:t>：每次将栈顶保存的结点作为当前位置进行继续搜索</a:t>
            </a:r>
            <a:endParaRPr lang="en-US" altLang="zh-CN" dirty="0"/>
          </a:p>
          <a:p>
            <a:pPr lvl="1"/>
            <a:r>
              <a:rPr lang="en-US" altLang="zh-CN" dirty="0" err="1"/>
              <a:t>isEmpty</a:t>
            </a:r>
            <a:r>
              <a:rPr lang="en-US" altLang="zh-CN" dirty="0"/>
              <a:t>():</a:t>
            </a:r>
            <a:r>
              <a:rPr lang="zh-CN" altLang="en-US" dirty="0"/>
              <a:t>判断栈状态，栈不为空时才可以接着搜索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3CD2F7-5699-4A65-81E2-03D7085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764" y="-134425"/>
            <a:ext cx="4123152" cy="7132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774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67212-3E69-03C2-6C08-FF82CF657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95" y="-106746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Task</a:t>
            </a:r>
            <a:r>
              <a:rPr kumimoji="1" lang="zh-CN" altLang="en-US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BFS</a:t>
            </a:r>
            <a:endParaRPr kumimoji="1" lang="zh-CN" altLang="en-US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AA5D8FC-CF30-523F-2EA7-6258BE17B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0005" y="556036"/>
            <a:ext cx="9851019" cy="60245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850DDF-19E4-F9C4-9A7B-A63CD761AA77}"/>
              </a:ext>
            </a:extLst>
          </p:cNvPr>
          <p:cNvSpPr txBox="1"/>
          <p:nvPr/>
        </p:nvSpPr>
        <p:spPr>
          <a:xfrm>
            <a:off x="4694663" y="6211228"/>
            <a:ext cx="344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利用队列先进先出的性质</a:t>
            </a:r>
          </a:p>
        </p:txBody>
      </p:sp>
    </p:spTree>
    <p:extLst>
      <p:ext uri="{BB962C8B-B14F-4D97-AF65-F5344CB8AC3E}">
        <p14:creationId xmlns:p14="http://schemas.microsoft.com/office/powerpoint/2010/main" val="3334135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B717FBE-2D53-91E0-C004-9DC5BE682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029" y="-106746"/>
            <a:ext cx="6401849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4B67212-3E69-03C2-6C08-FF82CF657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95" y="-106746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Task</a:t>
            </a:r>
            <a:r>
              <a:rPr kumimoji="1" lang="zh-CN" altLang="en-US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3-</a:t>
            </a:r>
            <a:r>
              <a:rPr kumimoji="1" lang="zh-CN" altLang="en-US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UCS</a:t>
            </a:r>
            <a:endParaRPr kumimoji="1" lang="zh-CN" altLang="en-US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6F0F36-0DF5-9F60-CD66-6F700C7D2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163" y="1487069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Arial Rounded MT Bold" panose="020F0704030504030204" pitchFamily="34" charset="0"/>
                <a:ea typeface="华文楷体" panose="02010600040101010101" pitchFamily="2" charset="-122"/>
              </a:rPr>
              <a:t>路径代价</a:t>
            </a:r>
            <a:endParaRPr lang="en-US" altLang="zh-CN" b="1" dirty="0">
              <a:latin typeface="Arial Rounded MT Bold" panose="020F0704030504030204" pitchFamily="34" charset="0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Arial Rounded MT Bold" panose="020F0704030504030204" pitchFamily="34" charset="0"/>
                <a:ea typeface="华文楷体" panose="02010600040101010101" pitchFamily="2" charset="-122"/>
              </a:rPr>
              <a:t>Open, Close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>
                <a:latin typeface="Arial Rounded MT Bold" panose="020F0704030504030204" pitchFamily="34" charset="0"/>
                <a:ea typeface="华文楷体" panose="02010600040101010101" pitchFamily="2" charset="-122"/>
              </a:rPr>
              <a:t>CostFn</a:t>
            </a:r>
            <a:endParaRPr lang="en-US" altLang="zh-CN" b="1" dirty="0">
              <a:latin typeface="Arial Rounded MT Bold" panose="020F0704030504030204" pitchFamily="34" charset="0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>
                <a:latin typeface="Arial Rounded MT Bold" panose="020F0704030504030204" pitchFamily="34" charset="0"/>
                <a:ea typeface="华文楷体" panose="02010600040101010101" pitchFamily="2" charset="-122"/>
              </a:rPr>
              <a:t>StayWest</a:t>
            </a:r>
            <a:r>
              <a:rPr lang="zh-CN" altLang="en-US" b="1" dirty="0">
                <a:latin typeface="Arial Rounded MT Bold" panose="020F0704030504030204" pitchFamily="34" charset="0"/>
                <a:ea typeface="华文楷体" panose="02010600040101010101" pitchFamily="2" charset="-122"/>
              </a:rPr>
              <a:t>，</a:t>
            </a:r>
            <a:r>
              <a:rPr lang="en-US" altLang="zh-CN" b="1" dirty="0" err="1">
                <a:latin typeface="Arial Rounded MT Bold" panose="020F0704030504030204" pitchFamily="34" charset="0"/>
                <a:ea typeface="华文楷体" panose="02010600040101010101" pitchFamily="2" charset="-122"/>
              </a:rPr>
              <a:t>StayEast</a:t>
            </a:r>
            <a:endParaRPr lang="en-US" altLang="zh-CN" b="1" dirty="0">
              <a:latin typeface="Arial Rounded MT Bold" panose="020F0704030504030204" pitchFamily="34" charset="0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>
                <a:latin typeface="Arial Rounded MT Bold" panose="020F0704030504030204" pitchFamily="34" charset="0"/>
                <a:ea typeface="华文楷体" panose="02010600040101010101" pitchFamily="2" charset="-122"/>
              </a:rPr>
              <a:t>PriorityQueue</a:t>
            </a:r>
            <a:r>
              <a:rPr lang="en-US" altLang="zh-CN" b="1" dirty="0">
                <a:latin typeface="Arial Rounded MT Bold" panose="020F0704030504030204" pitchFamily="34" charset="0"/>
                <a:ea typeface="华文楷体" panose="02010600040101010101" pitchFamily="2" charset="-122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Arial Rounded MT Bold" panose="020F0704030504030204" pitchFamily="34" charset="0"/>
                <a:ea typeface="华文楷体" panose="02010600040101010101" pitchFamily="2" charset="-122"/>
              </a:rPr>
              <a:t>队列头部</a:t>
            </a:r>
            <a:endParaRPr lang="en-US" altLang="zh-CN" b="1" dirty="0">
              <a:latin typeface="Arial Rounded MT Bold" panose="020F0704030504030204" pitchFamily="34" charset="0"/>
              <a:ea typeface="华文楷体" panose="0201060004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37FC6D6-9B1A-1585-0DC2-A5BCA9DBC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362" y="1678656"/>
            <a:ext cx="3552971" cy="396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30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F6414-B588-5F4A-963C-728D8741B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Q4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Find a Bean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zh-CN" altLang="en-US" kern="1200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）</a:t>
            </a:r>
            <a:endParaRPr kumimoji="1" lang="en-US" altLang="zh-CN" kern="1200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217D52-B413-EE4A-820A-AFD0D1B75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9750"/>
            <a:ext cx="10515599" cy="7105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弹出优先级队列中的结点，找到扩展结点，计算代价及路径，再压入队列。</a:t>
            </a:r>
            <a:endParaRPr kumimoji="1" lang="zh-CN" altLang="en-US" sz="2400" kern="1200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80D81C53-EF4E-6244-88E8-D1C923F1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213" y="3540850"/>
            <a:ext cx="7601775" cy="182442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4BBAB5-CD4D-B648-92F0-A09523A62D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63"/>
          <a:stretch/>
        </p:blipFill>
        <p:spPr bwMode="auto">
          <a:xfrm>
            <a:off x="3889213" y="2872027"/>
            <a:ext cx="7578359" cy="400940"/>
          </a:xfrm>
          <a:prstGeom prst="rect">
            <a:avLst/>
          </a:prstGeom>
          <a:ln>
            <a:noFill/>
          </a:ln>
          <a:effectLst>
            <a:softEdge rad="254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 descr="QR 代码&#10;&#10;描述已自动生成">
            <a:extLst>
              <a:ext uri="{FF2B5EF4-FFF2-40B4-BE49-F238E27FC236}">
                <a16:creationId xmlns:a16="http://schemas.microsoft.com/office/drawing/2014/main" id="{BFDC57D7-427E-5C46-88B7-D6324EE20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29" y="2605076"/>
            <a:ext cx="3037160" cy="331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39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67212-3E69-03C2-6C08-FF82CF657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95" y="0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Task</a:t>
            </a:r>
            <a:r>
              <a:rPr kumimoji="1" lang="zh-CN" altLang="en-US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kumimoji="1" lang="zh-CN" altLang="en-US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Find</a:t>
            </a:r>
            <a:r>
              <a:rPr kumimoji="1" lang="zh-CN" altLang="en-US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All the Corners</a:t>
            </a:r>
            <a:endParaRPr kumimoji="1" lang="zh-CN" altLang="en-US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850DDF-19E4-F9C4-9A7B-A63CD761AA77}"/>
              </a:ext>
            </a:extLst>
          </p:cNvPr>
          <p:cNvSpPr txBox="1"/>
          <p:nvPr/>
        </p:nvSpPr>
        <p:spPr>
          <a:xfrm>
            <a:off x="4185423" y="2274838"/>
            <a:ext cx="82704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更新初始节点状态（添加</a:t>
            </a: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Pacman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的位置</a:t>
            </a: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&amp;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四个角落的状态）</a:t>
            </a:r>
            <a:endParaRPr kumimoji="1" lang="en-US" altLang="zh-CN" sz="2400" dirty="0">
              <a:latin typeface="FangSong" panose="02010609060101010101" pitchFamily="49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FangSong" panose="02010609060101010101" pitchFamily="49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重新设置任务成功条件</a:t>
            </a:r>
            <a:endParaRPr kumimoji="1" lang="en-US" altLang="zh-CN" sz="2400" dirty="0">
              <a:latin typeface="FangSong" panose="02010609060101010101" pitchFamily="49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FangSong" panose="02010609060101010101" pitchFamily="49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  <a:cs typeface="Times New Roman" panose="02020603050405020304" pitchFamily="18" charset="0"/>
              </a:rPr>
              <a:t>更新获取可访问子节点函数（加入角落状态的限制）</a:t>
            </a:r>
            <a:endParaRPr kumimoji="1" lang="en-US" altLang="zh-CN" sz="2400" dirty="0">
              <a:latin typeface="FangSong" panose="02010609060101010101" pitchFamily="49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sz="2400" dirty="0">
              <a:latin typeface="FangSong" panose="02010609060101010101" pitchFamily="49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20C7FC-5893-AA5A-25AC-E9616013A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5" y="1437076"/>
            <a:ext cx="4117898" cy="47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5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1505</Words>
  <Application>Microsoft Office PowerPoint</Application>
  <PresentationFormat>宽屏</PresentationFormat>
  <Paragraphs>201</Paragraphs>
  <Slides>37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等线</vt:lpstr>
      <vt:lpstr>等线 Light</vt:lpstr>
      <vt:lpstr>方正粗黑宋简体</vt:lpstr>
      <vt:lpstr>FangSong</vt:lpstr>
      <vt:lpstr>SimHei</vt:lpstr>
      <vt:lpstr>Arial</vt:lpstr>
      <vt:lpstr>Arial Black</vt:lpstr>
      <vt:lpstr>Arial Rounded MT Bold</vt:lpstr>
      <vt:lpstr>Times New Roman</vt:lpstr>
      <vt:lpstr>Office 主题​​</vt:lpstr>
      <vt:lpstr>PowerPoint 演示文稿</vt:lpstr>
      <vt:lpstr>Pacman</vt:lpstr>
      <vt:lpstr>任 务 分 配</vt:lpstr>
      <vt:lpstr>PowerPoint 演示文稿</vt:lpstr>
      <vt:lpstr>Q1</vt:lpstr>
      <vt:lpstr>Task 2 - BFS</vt:lpstr>
      <vt:lpstr>Task 3- UCS</vt:lpstr>
      <vt:lpstr>Q4 - Find a Bean（A*）</vt:lpstr>
      <vt:lpstr>Task 5 - Find All the Corners</vt:lpstr>
      <vt:lpstr>Q6 - Find All the Corners（A*）</vt:lpstr>
      <vt:lpstr>Q7 – 吃掉所有豆子（A*）</vt:lpstr>
      <vt:lpstr>Q8</vt:lpstr>
      <vt:lpstr>花卉识别实验</vt:lpstr>
      <vt:lpstr>任 务 分 配</vt:lpstr>
      <vt:lpstr>TensorFlow</vt:lpstr>
      <vt:lpstr>Model - CNN</vt:lpstr>
      <vt:lpstr>Tensorflow-CNN</vt:lpstr>
      <vt:lpstr>Accuracy &amp; Loss</vt:lpstr>
      <vt:lpstr>Result</vt:lpstr>
      <vt:lpstr>TensorFlow</vt:lpstr>
      <vt:lpstr>模型设计</vt:lpstr>
      <vt:lpstr>VGG16迁移学习 </vt:lpstr>
      <vt:lpstr>Finetune</vt:lpstr>
      <vt:lpstr>超参数调整</vt:lpstr>
      <vt:lpstr>超参数调整</vt:lpstr>
      <vt:lpstr>PyTorch</vt:lpstr>
      <vt:lpstr>实验二 Pytorch</vt:lpstr>
      <vt:lpstr>参数调整</vt:lpstr>
      <vt:lpstr>实验结果</vt:lpstr>
      <vt:lpstr>Pytorch优缺点</vt:lpstr>
      <vt:lpstr>MindSpore</vt:lpstr>
      <vt:lpstr>数据集处理</vt:lpstr>
      <vt:lpstr>RandomAugment</vt:lpstr>
      <vt:lpstr>RandomAugment</vt:lpstr>
      <vt:lpstr>模型搭建</vt:lpstr>
      <vt:lpstr>最终结果</vt:lpstr>
      <vt:lpstr>MindSpore &amp; ModelArts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花卉识别实验</dc:title>
  <dc:creator>谢俊安</dc:creator>
  <cp:lastModifiedBy>林先一</cp:lastModifiedBy>
  <cp:revision>22</cp:revision>
  <dcterms:created xsi:type="dcterms:W3CDTF">2022-04-27T14:20:00Z</dcterms:created>
  <dcterms:modified xsi:type="dcterms:W3CDTF">2022-04-28T18:51:41Z</dcterms:modified>
</cp:coreProperties>
</file>